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96" r:id="rId2"/>
    <p:sldId id="297" r:id="rId3"/>
    <p:sldId id="298" r:id="rId4"/>
    <p:sldId id="299" r:id="rId5"/>
    <p:sldId id="259" r:id="rId6"/>
    <p:sldId id="303" r:id="rId7"/>
    <p:sldId id="257" r:id="rId8"/>
    <p:sldId id="315" r:id="rId9"/>
    <p:sldId id="304" r:id="rId10"/>
    <p:sldId id="307" r:id="rId11"/>
    <p:sldId id="282" r:id="rId12"/>
    <p:sldId id="283" r:id="rId13"/>
    <p:sldId id="261" r:id="rId14"/>
    <p:sldId id="287" r:id="rId15"/>
    <p:sldId id="286" r:id="rId16"/>
    <p:sldId id="285" r:id="rId17"/>
    <p:sldId id="288" r:id="rId18"/>
    <p:sldId id="302" r:id="rId19"/>
    <p:sldId id="308" r:id="rId20"/>
    <p:sldId id="290" r:id="rId21"/>
    <p:sldId id="291" r:id="rId22"/>
    <p:sldId id="309" r:id="rId23"/>
    <p:sldId id="310" r:id="rId24"/>
    <p:sldId id="312" r:id="rId25"/>
    <p:sldId id="292" r:id="rId26"/>
    <p:sldId id="295" r:id="rId27"/>
    <p:sldId id="31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0F70-35B3-4DF5-8840-3A17CF2075CA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D17-475E-44D0-B62B-591EB110A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1A6DF-0DE4-4DF2-849C-6841C5A8656A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 Г.В. Дорофеев, Л.Г. Петерсон, 6 класс (часть 3).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C71A4-8984-46D9-80AF-15EEE78E9677}" type="slidenum">
              <a:rPr lang="ru-RU" altLang="ru-RU">
                <a:solidFill>
                  <a:prstClr val="black"/>
                </a:solidFill>
              </a:rPr>
              <a:pPr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A6B0E-F902-4A04-ADCE-67CE72A99F8F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№</a:t>
            </a:r>
            <a:r>
              <a:rPr lang="en-US" altLang="ru-RU"/>
              <a:t>80</a:t>
            </a:r>
            <a:r>
              <a:rPr lang="ru-RU" altLang="ru-RU"/>
              <a:t>4.</a:t>
            </a:r>
            <a:r>
              <a:rPr lang="en-US" altLang="ru-RU"/>
              <a:t> </a:t>
            </a:r>
            <a:r>
              <a:rPr lang="ru-RU" altLang="ru-RU"/>
              <a:t> Математика 5 класс. Н.Я.Виленкин.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F84EA-35FE-4055-B316-AEE8DA69C0E7}" type="slidenum">
              <a:rPr lang="ru-RU"/>
              <a:pPr/>
              <a:t>20</a:t>
            </a:fld>
            <a:endParaRPr lang="ru-RU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№</a:t>
            </a:r>
            <a:r>
              <a:rPr lang="en-US"/>
              <a:t>803</a:t>
            </a:r>
            <a:r>
              <a:rPr lang="ru-RU"/>
              <a:t>.</a:t>
            </a:r>
            <a:r>
              <a:rPr lang="en-US"/>
              <a:t> </a:t>
            </a:r>
            <a:r>
              <a:rPr lang="ru-RU"/>
              <a:t> Математика 5 класс. Н.Я.Виленкин.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17A0FA-619B-450F-8FA6-2BFEF4B28A1D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7CDB7-E230-47EE-B985-36F6D7A2553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B9A8-0400-4C96-825B-BE0AFCEA9038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A6A13C5-9D50-483B-914C-41882D6518D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0DA6-8F46-49AA-9C49-6F6337234A2C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CC39-41A4-42F9-B96A-D28406840C80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081BBD-22FE-43ED-ADEC-939DCD1B916E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1122-A2F2-4508-9197-78BA534F9D2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C5BE-7ED9-4BAB-A6CD-FC8EFF9A552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8E72-698B-4279-A18F-F6C556CDFAF6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DEB2-57E5-431E-82E5-6BEE058DB74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BC847E-FAF6-481D-98A0-676C8355E33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wmf"/><Relationship Id="rId4" Type="http://schemas.openxmlformats.org/officeDocument/2006/relationships/image" Target="../media/image8.emf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Konfuzius-1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545" y="0"/>
            <a:ext cx="4563455" cy="64515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8596" y="571480"/>
            <a:ext cx="3857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4A20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Послушай – </a:t>
            </a: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и ты узнаешь,</a:t>
            </a: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Посмотри – </a:t>
            </a: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и ты поймешь,</a:t>
            </a: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Сделай – </a:t>
            </a:r>
          </a:p>
          <a:p>
            <a:pPr algn="ct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и ты научишься.</a:t>
            </a:r>
          </a:p>
          <a:p>
            <a:pPr algn="ctr"/>
            <a:endParaRPr lang="ru-RU" sz="3600" b="1" dirty="0" smtClean="0">
              <a:solidFill>
                <a:srgbClr val="4A206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</a:p>
          <a:p>
            <a:pPr algn="r"/>
            <a:r>
              <a:rPr lang="ru-RU" sz="20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Древний мыслитель </a:t>
            </a:r>
          </a:p>
          <a:p>
            <a:pPr algn="r"/>
            <a:r>
              <a:rPr lang="ru-RU" sz="2000" b="1" dirty="0" smtClean="0">
                <a:solidFill>
                  <a:srgbClr val="4A206A"/>
                </a:solidFill>
                <a:latin typeface="Times New Roman" pitchFamily="18" charset="0"/>
                <a:cs typeface="Times New Roman" pitchFamily="18" charset="0"/>
              </a:rPr>
              <a:t>и философ Китая</a:t>
            </a:r>
            <a:endParaRPr lang="ru-RU" sz="2000" b="1" dirty="0">
              <a:solidFill>
                <a:srgbClr val="4A206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7696"/>
            <a:ext cx="8245135" cy="61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538" y="2852738"/>
            <a:ext cx="3529012" cy="24479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5076825" y="3249613"/>
            <a:ext cx="1511300" cy="16557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6" y="188640"/>
            <a:ext cx="8893096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Самостоятельная 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B0F0"/>
                </a:solidFill>
              </a:rPr>
              <a:t>Поставь знак «+» перед утверждением, с которым согласен, и знак «-» перед утверждением, с которым не согласен:</a:t>
            </a:r>
            <a:r>
              <a:rPr lang="ru-RU" i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 </a:t>
            </a:r>
            <a:endParaRPr lang="ru-RU" i="1" dirty="0">
              <a:solidFill>
                <a:srgbClr val="00B0F0"/>
              </a:solidFill>
            </a:endParaRPr>
          </a:p>
          <a:p>
            <a:r>
              <a:rPr lang="ru-RU" b="1" dirty="0">
                <a:solidFill>
                  <a:srgbClr val="0000FF"/>
                </a:solidFill>
              </a:rPr>
              <a:t>1. Любой куб является прямоугольным параллелепипедом.</a:t>
            </a:r>
          </a:p>
          <a:p>
            <a:r>
              <a:rPr lang="ru-RU" b="1" dirty="0">
                <a:solidFill>
                  <a:srgbClr val="0000FF"/>
                </a:solidFill>
              </a:rPr>
              <a:t>2. Любой прямоугольный параллелепипед является кубом.</a:t>
            </a:r>
          </a:p>
          <a:p>
            <a:r>
              <a:rPr lang="ru-RU" b="1" dirty="0">
                <a:solidFill>
                  <a:srgbClr val="0000FF"/>
                </a:solidFill>
              </a:rPr>
              <a:t>3. У куба все грани являются квадратами.</a:t>
            </a:r>
          </a:p>
          <a:p>
            <a:r>
              <a:rPr lang="ru-RU" b="1" dirty="0">
                <a:solidFill>
                  <a:srgbClr val="0000FF"/>
                </a:solidFill>
              </a:rPr>
              <a:t>4. У параллелепипеда 8 ребер.</a:t>
            </a:r>
          </a:p>
          <a:p>
            <a:r>
              <a:rPr lang="ru-RU" b="1" dirty="0">
                <a:solidFill>
                  <a:srgbClr val="0000FF"/>
                </a:solidFill>
              </a:rPr>
              <a:t>5. У куба все ребра равны.</a:t>
            </a:r>
          </a:p>
          <a:p>
            <a:r>
              <a:rPr lang="ru-RU" b="1" dirty="0">
                <a:solidFill>
                  <a:srgbClr val="0000FF"/>
                </a:solidFill>
              </a:rPr>
              <a:t>6. У параллелепипеда все грани являются прямоугольниками. </a:t>
            </a:r>
          </a:p>
        </p:txBody>
      </p:sp>
      <p:pic>
        <p:nvPicPr>
          <p:cNvPr id="4" name="Picture 36" descr="cat3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9621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6" name="Freeform 13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3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4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4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4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4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4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6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56983" cy="10081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Правильные ответы на вопросы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700" b="1" dirty="0" smtClean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7343775" cy="792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600" b="1" dirty="0" smtClean="0">
                <a:solidFill>
                  <a:srgbClr val="0000FF"/>
                </a:solidFill>
              </a:rPr>
              <a:t>1. Любой куб является прямоугольным параллелепипедом.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7343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00FF"/>
                </a:solidFill>
              </a:rPr>
              <a:t>2. Любой прямоугольный параллелепипед является кубом.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3850" y="5157788"/>
            <a:ext cx="7343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00FF"/>
                </a:solidFill>
              </a:rPr>
              <a:t>6. У параллелепипеда все грани являются прямоугольниками.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72723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00FF"/>
                </a:solidFill>
              </a:rPr>
              <a:t>3. У куба все грани являются квадратами.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3850" y="4149725"/>
            <a:ext cx="59039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0000FF"/>
                </a:solidFill>
              </a:rPr>
              <a:t>4</a:t>
            </a:r>
            <a:r>
              <a:rPr lang="ru-RU" sz="2600" b="1" dirty="0">
                <a:solidFill>
                  <a:srgbClr val="0000FF"/>
                </a:solidFill>
              </a:rPr>
              <a:t>. У параллелепипеда 8 ребер.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3850" y="4652963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00FF"/>
                </a:solidFill>
              </a:rPr>
              <a:t>5. У куба все ребра равны.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008938" y="2708275"/>
            <a:ext cx="379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7857331" y="1839119"/>
            <a:ext cx="517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979858" y="3548352"/>
            <a:ext cx="442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8028350" y="4676343"/>
            <a:ext cx="51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8018644" y="5464175"/>
            <a:ext cx="517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008938" y="4127788"/>
            <a:ext cx="488446" cy="71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</a:rPr>
              <a:t>-</a:t>
            </a:r>
          </a:p>
        </p:txBody>
      </p:sp>
      <p:grpSp>
        <p:nvGrpSpPr>
          <p:cNvPr id="15" name="Group 13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16" name="Freeform 13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Freeform 13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4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14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4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14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14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Freeform 14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4" grpId="0" build="p"/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50" name="Text Box 14"/>
          <p:cNvSpPr txBox="1">
            <a:spLocks noChangeArrowheads="1"/>
          </p:cNvSpPr>
          <p:nvPr/>
        </p:nvSpPr>
        <p:spPr bwMode="auto">
          <a:xfrm>
            <a:off x="696913" y="2798763"/>
            <a:ext cx="903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1м</a:t>
            </a:r>
            <a:r>
              <a:rPr lang="ru-RU" altLang="ru-RU" sz="36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endParaRPr lang="ru-RU" alt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2858" name="Text Box 122"/>
          <p:cNvSpPr txBox="1">
            <a:spLocks noChangeArrowheads="1"/>
          </p:cNvSpPr>
          <p:nvPr/>
        </p:nvSpPr>
        <p:spPr bwMode="auto">
          <a:xfrm>
            <a:off x="1362083" y="344769"/>
            <a:ext cx="64749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 dirty="0">
                <a:solidFill>
                  <a:srgbClr val="FF0000"/>
                </a:solidFill>
              </a:rPr>
              <a:t>Единицы объема.</a:t>
            </a:r>
          </a:p>
        </p:txBody>
      </p:sp>
      <p:sp>
        <p:nvSpPr>
          <p:cNvPr id="372863" name="Text Box 127"/>
          <p:cNvSpPr txBox="1">
            <a:spLocks noChangeArrowheads="1"/>
          </p:cNvSpPr>
          <p:nvPr/>
        </p:nvSpPr>
        <p:spPr bwMode="auto">
          <a:xfrm>
            <a:off x="2699792" y="2862263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1дм</a:t>
            </a:r>
            <a:r>
              <a:rPr lang="ru-RU" altLang="ru-RU" sz="36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endParaRPr lang="ru-RU" alt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2864" name="Text Box 128"/>
          <p:cNvSpPr txBox="1">
            <a:spLocks noChangeArrowheads="1"/>
          </p:cNvSpPr>
          <p:nvPr/>
        </p:nvSpPr>
        <p:spPr bwMode="auto">
          <a:xfrm>
            <a:off x="4494213" y="2836863"/>
            <a:ext cx="115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1см</a:t>
            </a:r>
            <a:r>
              <a:rPr lang="ru-RU" altLang="ru-RU" sz="36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endParaRPr lang="ru-RU" alt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2865" name="Text Box 129"/>
          <p:cNvSpPr txBox="1">
            <a:spLocks noChangeArrowheads="1"/>
          </p:cNvSpPr>
          <p:nvPr/>
        </p:nvSpPr>
        <p:spPr bwMode="auto">
          <a:xfrm>
            <a:off x="6780213" y="2862263"/>
            <a:ext cx="1241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1мм</a:t>
            </a:r>
            <a:r>
              <a:rPr lang="ru-RU" altLang="ru-RU" sz="36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endParaRPr lang="ru-RU" alt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72866" name="Freeform 130"/>
          <p:cNvSpPr>
            <a:spLocks/>
          </p:cNvSpPr>
          <p:nvPr/>
        </p:nvSpPr>
        <p:spPr bwMode="auto">
          <a:xfrm>
            <a:off x="1384300" y="3517900"/>
            <a:ext cx="1638300" cy="381000"/>
          </a:xfrm>
          <a:custGeom>
            <a:avLst/>
            <a:gdLst>
              <a:gd name="T0" fmla="*/ 0 w 1288"/>
              <a:gd name="T1" fmla="*/ 0 h 344"/>
              <a:gd name="T2" fmla="*/ 656 w 1288"/>
              <a:gd name="T3" fmla="*/ 344 h 344"/>
              <a:gd name="T4" fmla="*/ 1288 w 1288"/>
              <a:gd name="T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8" h="344">
                <a:moveTo>
                  <a:pt x="0" y="0"/>
                </a:moveTo>
                <a:cubicBezTo>
                  <a:pt x="220" y="172"/>
                  <a:pt x="441" y="344"/>
                  <a:pt x="656" y="344"/>
                </a:cubicBezTo>
                <a:cubicBezTo>
                  <a:pt x="871" y="344"/>
                  <a:pt x="1079" y="172"/>
                  <a:pt x="128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2868" name="Freeform 132"/>
          <p:cNvSpPr>
            <a:spLocks/>
          </p:cNvSpPr>
          <p:nvPr/>
        </p:nvSpPr>
        <p:spPr bwMode="auto">
          <a:xfrm>
            <a:off x="3505200" y="3568700"/>
            <a:ext cx="1638300" cy="381000"/>
          </a:xfrm>
          <a:custGeom>
            <a:avLst/>
            <a:gdLst>
              <a:gd name="T0" fmla="*/ 0 w 1288"/>
              <a:gd name="T1" fmla="*/ 0 h 344"/>
              <a:gd name="T2" fmla="*/ 656 w 1288"/>
              <a:gd name="T3" fmla="*/ 344 h 344"/>
              <a:gd name="T4" fmla="*/ 1288 w 1288"/>
              <a:gd name="T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8" h="344">
                <a:moveTo>
                  <a:pt x="0" y="0"/>
                </a:moveTo>
                <a:cubicBezTo>
                  <a:pt x="220" y="172"/>
                  <a:pt x="441" y="344"/>
                  <a:pt x="656" y="344"/>
                </a:cubicBezTo>
                <a:cubicBezTo>
                  <a:pt x="871" y="344"/>
                  <a:pt x="1079" y="172"/>
                  <a:pt x="128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2869" name="Freeform 133"/>
          <p:cNvSpPr>
            <a:spLocks/>
          </p:cNvSpPr>
          <p:nvPr/>
        </p:nvSpPr>
        <p:spPr bwMode="auto">
          <a:xfrm>
            <a:off x="5562600" y="3606800"/>
            <a:ext cx="1638300" cy="381000"/>
          </a:xfrm>
          <a:custGeom>
            <a:avLst/>
            <a:gdLst>
              <a:gd name="T0" fmla="*/ 0 w 1288"/>
              <a:gd name="T1" fmla="*/ 0 h 344"/>
              <a:gd name="T2" fmla="*/ 656 w 1288"/>
              <a:gd name="T3" fmla="*/ 344 h 344"/>
              <a:gd name="T4" fmla="*/ 1288 w 1288"/>
              <a:gd name="T5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8" h="344">
                <a:moveTo>
                  <a:pt x="0" y="0"/>
                </a:moveTo>
                <a:cubicBezTo>
                  <a:pt x="220" y="172"/>
                  <a:pt x="441" y="344"/>
                  <a:pt x="656" y="344"/>
                </a:cubicBezTo>
                <a:cubicBezTo>
                  <a:pt x="871" y="344"/>
                  <a:pt x="1079" y="172"/>
                  <a:pt x="1288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2870" name="Text Box 134"/>
          <p:cNvSpPr txBox="1">
            <a:spLocks noChangeArrowheads="1"/>
          </p:cNvSpPr>
          <p:nvPr/>
        </p:nvSpPr>
        <p:spPr bwMode="auto">
          <a:xfrm>
            <a:off x="1624013" y="3973513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1000</a:t>
            </a:r>
          </a:p>
        </p:txBody>
      </p:sp>
      <p:sp>
        <p:nvSpPr>
          <p:cNvPr id="372871" name="Text Box 135"/>
          <p:cNvSpPr txBox="1">
            <a:spLocks noChangeArrowheads="1"/>
          </p:cNvSpPr>
          <p:nvPr/>
        </p:nvSpPr>
        <p:spPr bwMode="auto">
          <a:xfrm>
            <a:off x="3732213" y="3986213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1000</a:t>
            </a:r>
          </a:p>
        </p:txBody>
      </p:sp>
      <p:sp>
        <p:nvSpPr>
          <p:cNvPr id="372872" name="Text Box 136"/>
          <p:cNvSpPr txBox="1">
            <a:spLocks noChangeArrowheads="1"/>
          </p:cNvSpPr>
          <p:nvPr/>
        </p:nvSpPr>
        <p:spPr bwMode="auto">
          <a:xfrm>
            <a:off x="5751513" y="3948113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1000</a:t>
            </a:r>
          </a:p>
        </p:txBody>
      </p:sp>
      <p:grpSp>
        <p:nvGrpSpPr>
          <p:cNvPr id="372873" name="Group 13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72874" name="Freeform 13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875" name="Freeform 13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876" name="Freeform 14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877" name="Freeform 14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878" name="Freeform 14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879" name="Freeform 14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880" name="Freeform 14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2881" name="Freeform 14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07894" y="5157192"/>
            <a:ext cx="45784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литр = </a:t>
            </a:r>
            <a:r>
              <a:rPr lang="ru-RU" alt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1дм</a:t>
            </a:r>
            <a:r>
              <a:rPr lang="ru-RU" altLang="ru-RU" sz="5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endParaRPr lang="ru-RU" altLang="ru-RU" sz="5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/>
            <a:endParaRPr lang="ru-RU" sz="5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2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8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8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8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8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28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0" grpId="0"/>
      <p:bldP spid="372863" grpId="0"/>
      <p:bldP spid="372864" grpId="0"/>
      <p:bldP spid="372865" grpId="0"/>
      <p:bldP spid="372866" grpId="0" animBg="1"/>
      <p:bldP spid="372868" grpId="0" animBg="1"/>
      <p:bldP spid="372869" grpId="0" animBg="1"/>
      <p:bldP spid="372870" grpId="0"/>
      <p:bldP spid="372871" grpId="0"/>
      <p:bldP spid="3728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49" name="Freeform 21"/>
          <p:cNvSpPr>
            <a:spLocks/>
          </p:cNvSpPr>
          <p:nvPr/>
        </p:nvSpPr>
        <p:spPr bwMode="auto">
          <a:xfrm>
            <a:off x="838200" y="3086100"/>
            <a:ext cx="3632200" cy="762000"/>
          </a:xfrm>
          <a:custGeom>
            <a:avLst/>
            <a:gdLst>
              <a:gd name="T0" fmla="*/ 0 w 2288"/>
              <a:gd name="T1" fmla="*/ 480 h 480"/>
              <a:gd name="T2" fmla="*/ 1808 w 2288"/>
              <a:gd name="T3" fmla="*/ 472 h 480"/>
              <a:gd name="T4" fmla="*/ 2288 w 2288"/>
              <a:gd name="T5" fmla="*/ 0 h 480"/>
              <a:gd name="T6" fmla="*/ 488 w 2288"/>
              <a:gd name="T7" fmla="*/ 8 h 480"/>
              <a:gd name="T8" fmla="*/ 0 w 2288"/>
              <a:gd name="T9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8" h="480">
                <a:moveTo>
                  <a:pt x="0" y="480"/>
                </a:moveTo>
                <a:lnTo>
                  <a:pt x="1808" y="472"/>
                </a:lnTo>
                <a:lnTo>
                  <a:pt x="2288" y="0"/>
                </a:lnTo>
                <a:lnTo>
                  <a:pt x="488" y="8"/>
                </a:lnTo>
                <a:lnTo>
                  <a:pt x="0" y="48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FFFF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50" name="Freeform 22"/>
          <p:cNvSpPr>
            <a:spLocks/>
          </p:cNvSpPr>
          <p:nvPr/>
        </p:nvSpPr>
        <p:spPr bwMode="auto">
          <a:xfrm>
            <a:off x="3683000" y="3124200"/>
            <a:ext cx="792163" cy="2641600"/>
          </a:xfrm>
          <a:custGeom>
            <a:avLst/>
            <a:gdLst>
              <a:gd name="T0" fmla="*/ 16 w 499"/>
              <a:gd name="T1" fmla="*/ 1664 h 1664"/>
              <a:gd name="T2" fmla="*/ 499 w 499"/>
              <a:gd name="T3" fmla="*/ 1192 h 1664"/>
              <a:gd name="T4" fmla="*/ 480 w 499"/>
              <a:gd name="T5" fmla="*/ 0 h 1664"/>
              <a:gd name="T6" fmla="*/ 0 w 499"/>
              <a:gd name="T7" fmla="*/ 456 h 1664"/>
              <a:gd name="T8" fmla="*/ 16 w 499"/>
              <a:gd name="T9" fmla="*/ 1664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1664">
                <a:moveTo>
                  <a:pt x="16" y="1664"/>
                </a:moveTo>
                <a:lnTo>
                  <a:pt x="499" y="1192"/>
                </a:lnTo>
                <a:lnTo>
                  <a:pt x="480" y="0"/>
                </a:lnTo>
                <a:lnTo>
                  <a:pt x="0" y="456"/>
                </a:lnTo>
                <a:lnTo>
                  <a:pt x="16" y="16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CC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51" name="Freeform 23"/>
          <p:cNvSpPr>
            <a:spLocks/>
          </p:cNvSpPr>
          <p:nvPr/>
        </p:nvSpPr>
        <p:spPr bwMode="auto">
          <a:xfrm>
            <a:off x="812800" y="3835400"/>
            <a:ext cx="2895600" cy="1944688"/>
          </a:xfrm>
          <a:custGeom>
            <a:avLst/>
            <a:gdLst>
              <a:gd name="T0" fmla="*/ 14 w 1824"/>
              <a:gd name="T1" fmla="*/ 1225 h 1225"/>
              <a:gd name="T2" fmla="*/ 1816 w 1824"/>
              <a:gd name="T3" fmla="*/ 1216 h 1225"/>
              <a:gd name="T4" fmla="*/ 1824 w 1824"/>
              <a:gd name="T5" fmla="*/ 0 h 1225"/>
              <a:gd name="T6" fmla="*/ 0 w 1824"/>
              <a:gd name="T7" fmla="*/ 0 h 1225"/>
              <a:gd name="T8" fmla="*/ 14 w 1824"/>
              <a:gd name="T9" fmla="*/ 122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4" h="1225">
                <a:moveTo>
                  <a:pt x="14" y="1225"/>
                </a:moveTo>
                <a:lnTo>
                  <a:pt x="1816" y="1216"/>
                </a:lnTo>
                <a:lnTo>
                  <a:pt x="1824" y="0"/>
                </a:lnTo>
                <a:lnTo>
                  <a:pt x="0" y="0"/>
                </a:lnTo>
                <a:lnTo>
                  <a:pt x="14" y="1225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FFCC"/>
              </a:gs>
              <a:gs pos="100000">
                <a:schemeClr val="bg1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52" name="AutoShape 24"/>
          <p:cNvSpPr>
            <a:spLocks noChangeArrowheads="1"/>
          </p:cNvSpPr>
          <p:nvPr/>
        </p:nvSpPr>
        <p:spPr bwMode="auto">
          <a:xfrm>
            <a:off x="835025" y="2789238"/>
            <a:ext cx="3611563" cy="3001962"/>
          </a:xfrm>
          <a:prstGeom prst="cube">
            <a:avLst>
              <a:gd name="adj" fmla="val 25000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53" name="Line 25"/>
          <p:cNvSpPr>
            <a:spLocks noChangeShapeType="1"/>
          </p:cNvSpPr>
          <p:nvPr/>
        </p:nvSpPr>
        <p:spPr bwMode="auto">
          <a:xfrm>
            <a:off x="1606550" y="2778125"/>
            <a:ext cx="0" cy="2227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54" name="Freeform 26"/>
          <p:cNvSpPr>
            <a:spLocks/>
          </p:cNvSpPr>
          <p:nvPr/>
        </p:nvSpPr>
        <p:spPr bwMode="auto">
          <a:xfrm>
            <a:off x="849313" y="5016500"/>
            <a:ext cx="3597275" cy="763588"/>
          </a:xfrm>
          <a:custGeom>
            <a:avLst/>
            <a:gdLst>
              <a:gd name="T0" fmla="*/ 2266 w 2266"/>
              <a:gd name="T1" fmla="*/ 30 h 481"/>
              <a:gd name="T2" fmla="*/ 489 w 2266"/>
              <a:gd name="T3" fmla="*/ 0 h 481"/>
              <a:gd name="T4" fmla="*/ 0 w 2266"/>
              <a:gd name="T5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6" h="481">
                <a:moveTo>
                  <a:pt x="2266" y="30"/>
                </a:moveTo>
                <a:lnTo>
                  <a:pt x="489" y="0"/>
                </a:lnTo>
                <a:lnTo>
                  <a:pt x="0" y="48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55355" name="Group 27"/>
          <p:cNvGrpSpPr>
            <a:grpSpLocks/>
          </p:cNvGrpSpPr>
          <p:nvPr/>
        </p:nvGrpSpPr>
        <p:grpSpPr bwMode="auto">
          <a:xfrm>
            <a:off x="4359275" y="2425700"/>
            <a:ext cx="174625" cy="363538"/>
            <a:chOff x="2360" y="1256"/>
            <a:chExt cx="96" cy="248"/>
          </a:xfrm>
        </p:grpSpPr>
        <p:sp>
          <p:nvSpPr>
            <p:cNvPr id="355356" name="Oval 28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357" name="Freeform 29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5358" name="Group 30"/>
          <p:cNvGrpSpPr>
            <a:grpSpLocks/>
          </p:cNvGrpSpPr>
          <p:nvPr/>
        </p:nvGrpSpPr>
        <p:grpSpPr bwMode="auto">
          <a:xfrm>
            <a:off x="1536700" y="2460625"/>
            <a:ext cx="173038" cy="363538"/>
            <a:chOff x="2360" y="1256"/>
            <a:chExt cx="96" cy="248"/>
          </a:xfrm>
        </p:grpSpPr>
        <p:sp>
          <p:nvSpPr>
            <p:cNvPr id="355359" name="Oval 31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360" name="Freeform 32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5361" name="Group 33"/>
          <p:cNvGrpSpPr>
            <a:grpSpLocks/>
          </p:cNvGrpSpPr>
          <p:nvPr/>
        </p:nvGrpSpPr>
        <p:grpSpPr bwMode="auto">
          <a:xfrm>
            <a:off x="762000" y="3200400"/>
            <a:ext cx="174625" cy="363538"/>
            <a:chOff x="2360" y="1256"/>
            <a:chExt cx="96" cy="248"/>
          </a:xfrm>
        </p:grpSpPr>
        <p:sp>
          <p:nvSpPr>
            <p:cNvPr id="355362" name="Oval 34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363" name="Freeform 35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5364" name="Group 36"/>
          <p:cNvGrpSpPr>
            <a:grpSpLocks/>
          </p:cNvGrpSpPr>
          <p:nvPr/>
        </p:nvGrpSpPr>
        <p:grpSpPr bwMode="auto">
          <a:xfrm>
            <a:off x="3625850" y="3211513"/>
            <a:ext cx="173038" cy="363537"/>
            <a:chOff x="2360" y="1256"/>
            <a:chExt cx="96" cy="248"/>
          </a:xfrm>
        </p:grpSpPr>
        <p:sp>
          <p:nvSpPr>
            <p:cNvPr id="355365" name="Oval 37"/>
            <p:cNvSpPr>
              <a:spLocks noChangeArrowheads="1"/>
            </p:cNvSpPr>
            <p:nvPr/>
          </p:nvSpPr>
          <p:spPr bwMode="auto">
            <a:xfrm>
              <a:off x="2360" y="1256"/>
              <a:ext cx="96" cy="152"/>
            </a:xfrm>
            <a:prstGeom prst="ellipse">
              <a:avLst/>
            </a:prstGeom>
            <a:gradFill rotWithShape="1">
              <a:gsLst>
                <a:gs pos="0">
                  <a:srgbClr val="00FFFF">
                    <a:gamma/>
                    <a:shade val="46275"/>
                    <a:invGamma/>
                  </a:srgbClr>
                </a:gs>
                <a:gs pos="5000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366" name="Freeform 38"/>
            <p:cNvSpPr>
              <a:spLocks/>
            </p:cNvSpPr>
            <p:nvPr/>
          </p:nvSpPr>
          <p:spPr bwMode="auto">
            <a:xfrm>
              <a:off x="2400" y="1408"/>
              <a:ext cx="1" cy="96"/>
            </a:xfrm>
            <a:custGeom>
              <a:avLst/>
              <a:gdLst>
                <a:gd name="T0" fmla="*/ 0 w 1"/>
                <a:gd name="T1" fmla="*/ 0 h 96"/>
                <a:gd name="T2" fmla="*/ 0 w 1"/>
                <a:gd name="T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6">
                  <a:moveTo>
                    <a:pt x="0" y="0"/>
                  </a:moveTo>
                  <a:lnTo>
                    <a:pt x="0" y="96"/>
                  </a:ln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55367" name="Text Box 39"/>
          <p:cNvSpPr txBox="1">
            <a:spLocks noChangeArrowheads="1"/>
          </p:cNvSpPr>
          <p:nvPr/>
        </p:nvSpPr>
        <p:spPr bwMode="auto">
          <a:xfrm>
            <a:off x="596900" y="428625"/>
            <a:ext cx="8051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</a:rPr>
              <a:t>          Длина аквариума 80 см, ширина 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40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</a:rPr>
              <a:t>см,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</a:rPr>
              <a:t> а высота 55 см. Сколько литров воды надо влить в этот аквариум, чтобы уровень воды был ниже верхнего края аквариума на 5</a:t>
            </a: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</a:rPr>
              <a:t>см?</a:t>
            </a:r>
          </a:p>
        </p:txBody>
      </p:sp>
      <p:sp>
        <p:nvSpPr>
          <p:cNvPr id="355372" name="Rectangle 44"/>
          <p:cNvSpPr>
            <a:spLocks noChangeArrowheads="1"/>
          </p:cNvSpPr>
          <p:nvPr/>
        </p:nvSpPr>
        <p:spPr bwMode="auto">
          <a:xfrm rot="16028254">
            <a:off x="3839369" y="3405982"/>
            <a:ext cx="1460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  <a:latin typeface="Times New Roman" pitchFamily="18" charset="0"/>
              </a:rPr>
              <a:t>55см</a:t>
            </a:r>
            <a:r>
              <a:rPr lang="ru-RU" altLang="ru-RU" sz="4800" b="1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355373" name="Rectangle 45"/>
          <p:cNvSpPr>
            <a:spLocks noChangeArrowheads="1"/>
          </p:cNvSpPr>
          <p:nvPr/>
        </p:nvSpPr>
        <p:spPr bwMode="auto">
          <a:xfrm>
            <a:off x="1871663" y="5526088"/>
            <a:ext cx="14605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>
                <a:solidFill>
                  <a:srgbClr val="000000"/>
                </a:solidFill>
                <a:latin typeface="Times New Roman" pitchFamily="18" charset="0"/>
              </a:rPr>
              <a:t>80см</a:t>
            </a:r>
            <a:r>
              <a:rPr lang="ru-RU" altLang="ru-RU" sz="4800" b="1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355376" name="Rectangle 48"/>
          <p:cNvSpPr>
            <a:spLocks noChangeArrowheads="1"/>
          </p:cNvSpPr>
          <p:nvPr/>
        </p:nvSpPr>
        <p:spPr bwMode="auto">
          <a:xfrm rot="-2961064">
            <a:off x="3529667" y="4962951"/>
            <a:ext cx="14734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40см</a:t>
            </a:r>
            <a:r>
              <a:rPr lang="ru-RU" altLang="ru-RU" sz="48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ru-RU" altLang="ru-RU" sz="4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55381" name="Group 53"/>
          <p:cNvGrpSpPr>
            <a:grpSpLocks/>
          </p:cNvGrpSpPr>
          <p:nvPr/>
        </p:nvGrpSpPr>
        <p:grpSpPr bwMode="auto">
          <a:xfrm>
            <a:off x="1308100" y="5130800"/>
            <a:ext cx="279400" cy="571500"/>
            <a:chOff x="1448" y="3448"/>
            <a:chExt cx="304" cy="472"/>
          </a:xfrm>
        </p:grpSpPr>
        <p:sp>
          <p:nvSpPr>
            <p:cNvPr id="355382" name="Freeform 54"/>
            <p:cNvSpPr>
              <a:spLocks/>
            </p:cNvSpPr>
            <p:nvPr/>
          </p:nvSpPr>
          <p:spPr bwMode="auto">
            <a:xfrm>
              <a:off x="1648" y="348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383" name="Freeform 55"/>
            <p:cNvSpPr>
              <a:spLocks/>
            </p:cNvSpPr>
            <p:nvPr/>
          </p:nvSpPr>
          <p:spPr bwMode="auto">
            <a:xfrm rot="19539359" flipV="1">
              <a:off x="1448" y="3520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384" name="Freeform 56"/>
            <p:cNvSpPr>
              <a:spLocks/>
            </p:cNvSpPr>
            <p:nvPr/>
          </p:nvSpPr>
          <p:spPr bwMode="auto">
            <a:xfrm flipV="1">
              <a:off x="1576" y="344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55386" name="Freeform 58"/>
          <p:cNvSpPr>
            <a:spLocks/>
          </p:cNvSpPr>
          <p:nvPr/>
        </p:nvSpPr>
        <p:spPr bwMode="auto">
          <a:xfrm rot="771150">
            <a:off x="1498600" y="5586413"/>
            <a:ext cx="315913" cy="12700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87" name="Freeform 59"/>
          <p:cNvSpPr>
            <a:spLocks/>
          </p:cNvSpPr>
          <p:nvPr/>
        </p:nvSpPr>
        <p:spPr bwMode="auto">
          <a:xfrm rot="771150">
            <a:off x="1244600" y="5643563"/>
            <a:ext cx="249238" cy="136525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88" name="Freeform 60"/>
          <p:cNvSpPr>
            <a:spLocks/>
          </p:cNvSpPr>
          <p:nvPr/>
        </p:nvSpPr>
        <p:spPr bwMode="auto">
          <a:xfrm rot="771150">
            <a:off x="3213100" y="5611813"/>
            <a:ext cx="315913" cy="12700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99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94" name="plant"/>
          <p:cNvSpPr>
            <a:spLocks noEditPoints="1" noChangeArrowheads="1"/>
          </p:cNvSpPr>
          <p:nvPr/>
        </p:nvSpPr>
        <p:spPr bwMode="auto">
          <a:xfrm>
            <a:off x="1597025" y="5127625"/>
            <a:ext cx="412750" cy="209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95" name="plant"/>
          <p:cNvSpPr>
            <a:spLocks noEditPoints="1" noChangeArrowheads="1"/>
          </p:cNvSpPr>
          <p:nvPr/>
        </p:nvSpPr>
        <p:spPr bwMode="auto">
          <a:xfrm>
            <a:off x="3197225" y="5318125"/>
            <a:ext cx="412750" cy="209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396" name="plant"/>
          <p:cNvSpPr>
            <a:spLocks noEditPoints="1" noChangeArrowheads="1"/>
          </p:cNvSpPr>
          <p:nvPr/>
        </p:nvSpPr>
        <p:spPr bwMode="auto">
          <a:xfrm>
            <a:off x="2346325" y="5457825"/>
            <a:ext cx="412750" cy="209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55398" name="Group 70"/>
          <p:cNvGrpSpPr>
            <a:grpSpLocks/>
          </p:cNvGrpSpPr>
          <p:nvPr/>
        </p:nvGrpSpPr>
        <p:grpSpPr bwMode="auto">
          <a:xfrm>
            <a:off x="4064000" y="4622800"/>
            <a:ext cx="279400" cy="571500"/>
            <a:chOff x="1448" y="3448"/>
            <a:chExt cx="304" cy="472"/>
          </a:xfrm>
        </p:grpSpPr>
        <p:sp>
          <p:nvSpPr>
            <p:cNvPr id="355399" name="Freeform 71"/>
            <p:cNvSpPr>
              <a:spLocks/>
            </p:cNvSpPr>
            <p:nvPr/>
          </p:nvSpPr>
          <p:spPr bwMode="auto">
            <a:xfrm>
              <a:off x="1648" y="348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00" name="Freeform 72"/>
            <p:cNvSpPr>
              <a:spLocks/>
            </p:cNvSpPr>
            <p:nvPr/>
          </p:nvSpPr>
          <p:spPr bwMode="auto">
            <a:xfrm rot="19539359" flipV="1">
              <a:off x="1448" y="3520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01" name="Freeform 73"/>
            <p:cNvSpPr>
              <a:spLocks/>
            </p:cNvSpPr>
            <p:nvPr/>
          </p:nvSpPr>
          <p:spPr bwMode="auto">
            <a:xfrm flipV="1">
              <a:off x="1576" y="3448"/>
              <a:ext cx="104" cy="400"/>
            </a:xfrm>
            <a:custGeom>
              <a:avLst/>
              <a:gdLst>
                <a:gd name="T0" fmla="*/ 0 w 104"/>
                <a:gd name="T1" fmla="*/ 400 h 400"/>
                <a:gd name="T2" fmla="*/ 72 w 104"/>
                <a:gd name="T3" fmla="*/ 336 h 400"/>
                <a:gd name="T4" fmla="*/ 80 w 104"/>
                <a:gd name="T5" fmla="*/ 272 h 400"/>
                <a:gd name="T6" fmla="*/ 16 w 104"/>
                <a:gd name="T7" fmla="*/ 200 h 400"/>
                <a:gd name="T8" fmla="*/ 48 w 104"/>
                <a:gd name="T9" fmla="*/ 96 h 400"/>
                <a:gd name="T10" fmla="*/ 104 w 10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00">
                  <a:moveTo>
                    <a:pt x="0" y="400"/>
                  </a:moveTo>
                  <a:cubicBezTo>
                    <a:pt x="29" y="378"/>
                    <a:pt x="59" y="357"/>
                    <a:pt x="72" y="336"/>
                  </a:cubicBezTo>
                  <a:cubicBezTo>
                    <a:pt x="85" y="315"/>
                    <a:pt x="89" y="295"/>
                    <a:pt x="80" y="272"/>
                  </a:cubicBezTo>
                  <a:cubicBezTo>
                    <a:pt x="71" y="249"/>
                    <a:pt x="21" y="229"/>
                    <a:pt x="16" y="200"/>
                  </a:cubicBezTo>
                  <a:cubicBezTo>
                    <a:pt x="11" y="171"/>
                    <a:pt x="33" y="129"/>
                    <a:pt x="48" y="96"/>
                  </a:cubicBezTo>
                  <a:cubicBezTo>
                    <a:pt x="63" y="63"/>
                    <a:pt x="95" y="16"/>
                    <a:pt x="104" y="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55405" name="Freeform 77"/>
          <p:cNvSpPr>
            <a:spLocks/>
          </p:cNvSpPr>
          <p:nvPr/>
        </p:nvSpPr>
        <p:spPr bwMode="auto">
          <a:xfrm rot="771150">
            <a:off x="2857500" y="5562600"/>
            <a:ext cx="188913" cy="19685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777777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406" name="Freeform 78"/>
          <p:cNvSpPr>
            <a:spLocks/>
          </p:cNvSpPr>
          <p:nvPr/>
        </p:nvSpPr>
        <p:spPr bwMode="auto">
          <a:xfrm rot="771150">
            <a:off x="4051300" y="5080000"/>
            <a:ext cx="188913" cy="19685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777777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5407" name="Freeform 79"/>
          <p:cNvSpPr>
            <a:spLocks/>
          </p:cNvSpPr>
          <p:nvPr/>
        </p:nvSpPr>
        <p:spPr bwMode="auto">
          <a:xfrm rot="2782742">
            <a:off x="2616993" y="5625307"/>
            <a:ext cx="188913" cy="196850"/>
          </a:xfrm>
          <a:custGeom>
            <a:avLst/>
            <a:gdLst>
              <a:gd name="T0" fmla="*/ 0 w 240"/>
              <a:gd name="T1" fmla="*/ 104 h 104"/>
              <a:gd name="T2" fmla="*/ 88 w 240"/>
              <a:gd name="T3" fmla="*/ 0 h 104"/>
              <a:gd name="T4" fmla="*/ 240 w 240"/>
              <a:gd name="T5" fmla="*/ 24 h 104"/>
              <a:gd name="T6" fmla="*/ 136 w 240"/>
              <a:gd name="T7" fmla="*/ 72 h 104"/>
              <a:gd name="T8" fmla="*/ 0 w 240"/>
              <a:gd name="T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04">
                <a:moveTo>
                  <a:pt x="0" y="104"/>
                </a:moveTo>
                <a:lnTo>
                  <a:pt x="88" y="0"/>
                </a:lnTo>
                <a:lnTo>
                  <a:pt x="240" y="24"/>
                </a:lnTo>
                <a:lnTo>
                  <a:pt x="136" y="72"/>
                </a:lnTo>
                <a:lnTo>
                  <a:pt x="0" y="104"/>
                </a:lnTo>
                <a:close/>
              </a:path>
            </a:pathLst>
          </a:custGeom>
          <a:solidFill>
            <a:srgbClr val="777777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55370" name="Picture 42" descr="1f6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849688"/>
            <a:ext cx="34766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68" name="Picture 40" descr="4f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433228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409" name="Rectangle 81"/>
          <p:cNvSpPr>
            <a:spLocks noChangeArrowheads="1"/>
          </p:cNvSpPr>
          <p:nvPr/>
        </p:nvSpPr>
        <p:spPr bwMode="auto">
          <a:xfrm>
            <a:off x="4348163" y="2439988"/>
            <a:ext cx="10759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</a:t>
            </a:r>
            <a:r>
              <a:rPr lang="ru-RU" altLang="ru-RU" sz="48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ru-RU" altLang="ru-RU" sz="4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55410" name="Group 82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55411" name="Freeform 8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12" name="Freeform 8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13" name="Freeform 8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14" name="Freeform 8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15" name="Freeform 8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16" name="Freeform 8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17" name="Freeform 8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418" name="Freeform 9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1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C -0.00816 0.01898 -0.01598 0.0382 -0.02483 0.0463 C -0.03386 0.0544 -0.04132 0.05301 -0.05313 0.04815 C -0.06493 0.04329 -0.08872 0.02199 -0.09584 0.016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19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39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49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0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94" grpId="0" animBg="1"/>
      <p:bldP spid="355395" grpId="0" animBg="1"/>
      <p:bldP spid="355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2776480" cy="20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48" y="620688"/>
            <a:ext cx="2842420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7" y="620688"/>
            <a:ext cx="295232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3107" y="2926326"/>
            <a:ext cx="2662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Барбус</a:t>
            </a:r>
            <a:endParaRPr lang="ru-RU" sz="54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9494" y="2633938"/>
            <a:ext cx="2647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Меченосец</a:t>
            </a:r>
            <a:endParaRPr lang="ru-RU" sz="32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1795" y="5952663"/>
            <a:ext cx="2228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Гуппи</a:t>
            </a:r>
            <a:endParaRPr lang="ru-RU" sz="36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0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91" y="107960"/>
            <a:ext cx="85446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Ход работы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Выполните </a:t>
            </a:r>
            <a:r>
              <a:rPr lang="ru-RU" sz="2800" dirty="0">
                <a:solidFill>
                  <a:srgbClr val="0000FF"/>
                </a:solidFill>
                <a:latin typeface="+mj-lt"/>
              </a:rPr>
              <a:t>чертеж 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  аквариума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      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длиной    120см,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     шириной  40 см,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     высотой   100 см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, </a:t>
            </a:r>
          </a:p>
          <a:p>
            <a:r>
              <a:rPr lang="ru-RU" altLang="ru-RU" sz="2800" dirty="0" smtClean="0">
                <a:solidFill>
                  <a:srgbClr val="0000FF"/>
                </a:solidFill>
                <a:latin typeface="+mj-lt"/>
              </a:rPr>
              <a:t>чтобы </a:t>
            </a:r>
            <a:r>
              <a:rPr lang="ru-RU" altLang="ru-RU" sz="2800" dirty="0">
                <a:solidFill>
                  <a:srgbClr val="0000FF"/>
                </a:solidFill>
                <a:latin typeface="+mj-lt"/>
              </a:rPr>
              <a:t>уровень воды был </a:t>
            </a:r>
            <a:r>
              <a:rPr lang="ru-RU" altLang="ru-RU" sz="2800" dirty="0" smtClean="0">
                <a:solidFill>
                  <a:srgbClr val="0000FF"/>
                </a:solidFill>
                <a:latin typeface="+mj-lt"/>
              </a:rPr>
              <a:t>ниже </a:t>
            </a:r>
            <a:r>
              <a:rPr lang="ru-RU" altLang="ru-RU" sz="2800" dirty="0">
                <a:solidFill>
                  <a:srgbClr val="0000FF"/>
                </a:solidFill>
                <a:latin typeface="+mj-lt"/>
              </a:rPr>
              <a:t>верхнего края аквариума на </a:t>
            </a:r>
            <a:r>
              <a:rPr lang="ru-RU" altLang="ru-RU" sz="2800" dirty="0" smtClean="0">
                <a:solidFill>
                  <a:srgbClr val="0000FF"/>
                </a:solidFill>
                <a:latin typeface="+mj-lt"/>
              </a:rPr>
              <a:t>10 </a:t>
            </a:r>
            <a:r>
              <a:rPr lang="ru-RU" altLang="ru-RU" sz="2800" dirty="0">
                <a:solidFill>
                  <a:srgbClr val="0000FF"/>
                </a:solidFill>
                <a:latin typeface="+mj-lt"/>
              </a:rPr>
              <a:t>см</a:t>
            </a:r>
            <a:r>
              <a:rPr lang="ru-RU" altLang="ru-RU" sz="2800" dirty="0" smtClean="0">
                <a:solidFill>
                  <a:srgbClr val="0000FF"/>
                </a:solidFill>
                <a:latin typeface="+mj-lt"/>
              </a:rPr>
              <a:t>?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Вычислите </a:t>
            </a:r>
            <a:r>
              <a:rPr lang="ru-RU" sz="2800" dirty="0">
                <a:solidFill>
                  <a:srgbClr val="0000FF"/>
                </a:solidFill>
                <a:latin typeface="+mj-lt"/>
              </a:rPr>
              <a:t>объем 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воды  </a:t>
            </a:r>
            <a:r>
              <a:rPr lang="ru-RU" sz="2800" dirty="0">
                <a:solidFill>
                  <a:srgbClr val="0000FF"/>
                </a:solidFill>
                <a:latin typeface="+mj-lt"/>
              </a:rPr>
              <a:t>в аквариуме. </a:t>
            </a:r>
            <a:endParaRPr lang="ru-RU" sz="2800" dirty="0" smtClean="0">
              <a:solidFill>
                <a:srgbClr val="0000FF"/>
              </a:solidFill>
              <a:latin typeface="+mj-lt"/>
            </a:endParaRP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Вычислите </a:t>
            </a:r>
            <a:r>
              <a:rPr lang="ru-RU" sz="2800" dirty="0">
                <a:solidFill>
                  <a:srgbClr val="0000FF"/>
                </a:solidFill>
                <a:latin typeface="+mj-lt"/>
              </a:rPr>
              <a:t>объём воды, 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необходимый для              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18 Гуппи по 3 см, </a:t>
            </a:r>
          </a:p>
          <a:p>
            <a:r>
              <a:rPr lang="ru-RU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   6 Меченосцев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по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5см, </a:t>
            </a:r>
          </a:p>
          <a:p>
            <a:r>
              <a:rPr lang="ru-RU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   4 </a:t>
            </a:r>
            <a:r>
              <a:rPr lang="ru-RU" sz="2800" dirty="0" err="1" smtClean="0">
                <a:solidFill>
                  <a:srgbClr val="FF0000"/>
                </a:solidFill>
                <a:latin typeface="+mj-lt"/>
              </a:rPr>
              <a:t>Барбусов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по 8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см.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4.  Сделайте </a:t>
            </a:r>
            <a:r>
              <a:rPr lang="ru-RU" sz="2800" dirty="0">
                <a:solidFill>
                  <a:srgbClr val="0000FF"/>
                </a:solidFill>
                <a:latin typeface="+mj-lt"/>
              </a:rPr>
              <a:t>вывод: достаточен ли объём аквариума для этих 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рыбок.</a:t>
            </a:r>
            <a:endParaRPr lang="ru-RU" sz="2800" dirty="0">
              <a:solidFill>
                <a:srgbClr val="0000FF"/>
              </a:solidFill>
              <a:latin typeface="+mj-lt"/>
            </a:endParaRPr>
          </a:p>
          <a:p>
            <a:r>
              <a:rPr lang="ru-RU" sz="2800" dirty="0">
                <a:solidFill>
                  <a:srgbClr val="0000FF"/>
                </a:solidFill>
              </a:rPr>
              <a:t>	</a:t>
            </a:r>
          </a:p>
        </p:txBody>
      </p:sp>
      <p:grpSp>
        <p:nvGrpSpPr>
          <p:cNvPr id="3" name="Group 13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4" name="Freeform 13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" name="Freeform 13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14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4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4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4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4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22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24342" r="5912" b="8324"/>
          <a:stretch/>
        </p:blipFill>
        <p:spPr bwMode="auto">
          <a:xfrm>
            <a:off x="6228184" y="107748"/>
            <a:ext cx="2799254" cy="221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1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" name="Freeform 13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" name="Freeform 13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" name="Freeform 14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14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4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4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4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80492"/>
              </p:ext>
            </p:extLst>
          </p:nvPr>
        </p:nvGraphicFramePr>
        <p:xfrm>
          <a:off x="535129" y="322028"/>
          <a:ext cx="7704856" cy="598177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852428"/>
                <a:gridCol w="3852428"/>
              </a:tblGrid>
              <a:tr h="2812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Размеры рыбки</a:t>
                      </a:r>
                      <a:b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(без хвостового плавника)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Необходимый объем воды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До 3 см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1 л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До </a:t>
                      </a:r>
                      <a:r>
                        <a:rPr lang="ru-RU" sz="3200" b="1" dirty="0" smtClean="0">
                          <a:solidFill>
                            <a:srgbClr val="0000FF"/>
                          </a:solidFill>
                          <a:effectLst/>
                        </a:rPr>
                        <a:t>5 </a:t>
                      </a: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см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2 л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До </a:t>
                      </a:r>
                      <a:r>
                        <a:rPr lang="ru-RU" sz="3200" b="1" dirty="0" smtClean="0">
                          <a:solidFill>
                            <a:srgbClr val="0000FF"/>
                          </a:solidFill>
                          <a:effectLst/>
                        </a:rPr>
                        <a:t>8 </a:t>
                      </a: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см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3 л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00FF"/>
                          </a:solidFill>
                          <a:effectLst/>
                        </a:rPr>
                        <a:t>До 10 см</a:t>
                      </a:r>
                      <a:endParaRPr lang="ru-RU" sz="3200" b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4 л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9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00FF"/>
                          </a:solidFill>
                          <a:effectLst/>
                        </a:rPr>
                        <a:t>Свыше 12 см</a:t>
                      </a:r>
                      <a:endParaRPr lang="ru-RU" sz="3200" b="1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FF"/>
                          </a:solidFill>
                          <a:effectLst/>
                        </a:rPr>
                        <a:t>10 л</a:t>
                      </a:r>
                      <a:endParaRPr lang="ru-RU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2" name="Group 197"/>
          <p:cNvGrpSpPr>
            <a:grpSpLocks/>
          </p:cNvGrpSpPr>
          <p:nvPr/>
        </p:nvGrpSpPr>
        <p:grpSpPr bwMode="auto">
          <a:xfrm>
            <a:off x="6523601" y="4152825"/>
            <a:ext cx="2293185" cy="2398078"/>
            <a:chOff x="3528" y="2496"/>
            <a:chExt cx="1256" cy="1275"/>
          </a:xfrm>
        </p:grpSpPr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3528" y="2496"/>
              <a:ext cx="1256" cy="1272"/>
              <a:chOff x="376" y="1256"/>
              <a:chExt cx="2080" cy="2296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408" y="1912"/>
                <a:ext cx="2000" cy="456"/>
              </a:xfrm>
              <a:custGeom>
                <a:avLst/>
                <a:gdLst>
                  <a:gd name="T0" fmla="*/ 0 w 2000"/>
                  <a:gd name="T1" fmla="*/ 456 h 456"/>
                  <a:gd name="T2" fmla="*/ 1504 w 2000"/>
                  <a:gd name="T3" fmla="*/ 448 h 456"/>
                  <a:gd name="T4" fmla="*/ 2000 w 2000"/>
                  <a:gd name="T5" fmla="*/ 0 h 456"/>
                  <a:gd name="T6" fmla="*/ 504 w 2000"/>
                  <a:gd name="T7" fmla="*/ 0 h 456"/>
                  <a:gd name="T8" fmla="*/ 0 w 2000"/>
                  <a:gd name="T9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0" h="456">
                    <a:moveTo>
                      <a:pt x="0" y="456"/>
                    </a:moveTo>
                    <a:lnTo>
                      <a:pt x="1504" y="448"/>
                    </a:lnTo>
                    <a:lnTo>
                      <a:pt x="2000" y="0"/>
                    </a:lnTo>
                    <a:lnTo>
                      <a:pt x="504" y="0"/>
                    </a:lnTo>
                    <a:lnTo>
                      <a:pt x="0" y="4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00FFFF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1904" y="1928"/>
                <a:ext cx="520" cy="1624"/>
              </a:xfrm>
              <a:custGeom>
                <a:avLst/>
                <a:gdLst>
                  <a:gd name="T0" fmla="*/ 16 w 520"/>
                  <a:gd name="T1" fmla="*/ 1624 h 1624"/>
                  <a:gd name="T2" fmla="*/ 520 w 520"/>
                  <a:gd name="T3" fmla="*/ 1096 h 1624"/>
                  <a:gd name="T4" fmla="*/ 504 w 520"/>
                  <a:gd name="T5" fmla="*/ 0 h 1624"/>
                  <a:gd name="T6" fmla="*/ 0 w 520"/>
                  <a:gd name="T7" fmla="*/ 448 h 1624"/>
                  <a:gd name="T8" fmla="*/ 16 w 520"/>
                  <a:gd name="T9" fmla="*/ 1624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1624">
                    <a:moveTo>
                      <a:pt x="16" y="1624"/>
                    </a:moveTo>
                    <a:lnTo>
                      <a:pt x="520" y="1096"/>
                    </a:lnTo>
                    <a:lnTo>
                      <a:pt x="504" y="0"/>
                    </a:lnTo>
                    <a:lnTo>
                      <a:pt x="0" y="448"/>
                    </a:lnTo>
                    <a:lnTo>
                      <a:pt x="16" y="16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416" y="2376"/>
                <a:ext cx="1504" cy="1168"/>
              </a:xfrm>
              <a:custGeom>
                <a:avLst/>
                <a:gdLst>
                  <a:gd name="T0" fmla="*/ 0 w 1504"/>
                  <a:gd name="T1" fmla="*/ 1168 h 1168"/>
                  <a:gd name="T2" fmla="*/ 1504 w 1504"/>
                  <a:gd name="T3" fmla="*/ 1168 h 1168"/>
                  <a:gd name="T4" fmla="*/ 1488 w 1504"/>
                  <a:gd name="T5" fmla="*/ 0 h 1168"/>
                  <a:gd name="T6" fmla="*/ 0 w 1504"/>
                  <a:gd name="T7" fmla="*/ 0 h 1168"/>
                  <a:gd name="T8" fmla="*/ 0 w 1504"/>
                  <a:gd name="T9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4" h="1168">
                    <a:moveTo>
                      <a:pt x="0" y="1168"/>
                    </a:moveTo>
                    <a:lnTo>
                      <a:pt x="1504" y="1168"/>
                    </a:lnTo>
                    <a:lnTo>
                      <a:pt x="1488" y="0"/>
                    </a:lnTo>
                    <a:lnTo>
                      <a:pt x="0" y="0"/>
                    </a:lnTo>
                    <a:lnTo>
                      <a:pt x="0" y="116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FFCC"/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AutoShape 23"/>
              <p:cNvSpPr>
                <a:spLocks noChangeArrowheads="1"/>
              </p:cNvSpPr>
              <p:nvPr/>
            </p:nvSpPr>
            <p:spPr bwMode="auto">
              <a:xfrm>
                <a:off x="416" y="1504"/>
                <a:ext cx="1992" cy="2048"/>
              </a:xfrm>
              <a:prstGeom prst="cube">
                <a:avLst>
                  <a:gd name="adj" fmla="val 25000"/>
                </a:avLst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912" y="1496"/>
                <a:ext cx="0" cy="15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424" y="3048"/>
                <a:ext cx="1984" cy="496"/>
              </a:xfrm>
              <a:custGeom>
                <a:avLst/>
                <a:gdLst>
                  <a:gd name="T0" fmla="*/ 1984 w 1984"/>
                  <a:gd name="T1" fmla="*/ 8 h 496"/>
                  <a:gd name="T2" fmla="*/ 496 w 1984"/>
                  <a:gd name="T3" fmla="*/ 0 h 496"/>
                  <a:gd name="T4" fmla="*/ 0 w 1984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4" h="496">
                    <a:moveTo>
                      <a:pt x="1984" y="8"/>
                    </a:moveTo>
                    <a:lnTo>
                      <a:pt x="496" y="0"/>
                    </a:lnTo>
                    <a:lnTo>
                      <a:pt x="0" y="49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6" name="Group 26"/>
              <p:cNvGrpSpPr>
                <a:grpSpLocks/>
              </p:cNvGrpSpPr>
              <p:nvPr/>
            </p:nvGrpSpPr>
            <p:grpSpPr bwMode="auto">
              <a:xfrm>
                <a:off x="2360" y="1256"/>
                <a:ext cx="96" cy="248"/>
                <a:chOff x="2360" y="1256"/>
                <a:chExt cx="96" cy="248"/>
              </a:xfrm>
            </p:grpSpPr>
            <p:sp>
              <p:nvSpPr>
                <p:cNvPr id="46" name="Oval 27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" name="Group 29"/>
              <p:cNvGrpSpPr>
                <a:grpSpLocks/>
              </p:cNvGrpSpPr>
              <p:nvPr/>
            </p:nvGrpSpPr>
            <p:grpSpPr bwMode="auto">
              <a:xfrm>
                <a:off x="880" y="1280"/>
                <a:ext cx="96" cy="248"/>
                <a:chOff x="2360" y="1256"/>
                <a:chExt cx="96" cy="248"/>
              </a:xfrm>
            </p:grpSpPr>
            <p:sp>
              <p:nvSpPr>
                <p:cNvPr id="44" name="Oval 30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Freeform 31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8" name="Group 32"/>
              <p:cNvGrpSpPr>
                <a:grpSpLocks/>
              </p:cNvGrpSpPr>
              <p:nvPr/>
            </p:nvGrpSpPr>
            <p:grpSpPr bwMode="auto">
              <a:xfrm>
                <a:off x="376" y="1784"/>
                <a:ext cx="96" cy="248"/>
                <a:chOff x="2360" y="1256"/>
                <a:chExt cx="96" cy="248"/>
              </a:xfrm>
            </p:grpSpPr>
            <p:sp>
              <p:nvSpPr>
                <p:cNvPr id="42" name="Oval 33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Freeform 34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9" name="Group 35"/>
              <p:cNvGrpSpPr>
                <a:grpSpLocks/>
              </p:cNvGrpSpPr>
              <p:nvPr/>
            </p:nvGrpSpPr>
            <p:grpSpPr bwMode="auto">
              <a:xfrm>
                <a:off x="1864" y="1792"/>
                <a:ext cx="96" cy="248"/>
                <a:chOff x="2360" y="1256"/>
                <a:chExt cx="96" cy="248"/>
              </a:xfrm>
            </p:grpSpPr>
            <p:sp>
              <p:nvSpPr>
                <p:cNvPr id="40" name="Oval 36"/>
                <p:cNvSpPr>
                  <a:spLocks noChangeArrowheads="1"/>
                </p:cNvSpPr>
                <p:nvPr/>
              </p:nvSpPr>
              <p:spPr bwMode="auto">
                <a:xfrm>
                  <a:off x="2360" y="1256"/>
                  <a:ext cx="96" cy="1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FFF">
                        <a:gamma/>
                        <a:shade val="46275"/>
                        <a:invGamma/>
                      </a:srgbClr>
                    </a:gs>
                    <a:gs pos="50000">
                      <a:srgbClr val="00FFFF"/>
                    </a:gs>
                    <a:gs pos="100000">
                      <a:srgbClr val="00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Freeform 37"/>
                <p:cNvSpPr>
                  <a:spLocks/>
                </p:cNvSpPr>
                <p:nvPr/>
              </p:nvSpPr>
              <p:spPr bwMode="auto">
                <a:xfrm>
                  <a:off x="2400" y="1408"/>
                  <a:ext cx="1" cy="96"/>
                </a:xfrm>
                <a:custGeom>
                  <a:avLst/>
                  <a:gdLst>
                    <a:gd name="T0" fmla="*/ 0 w 1"/>
                    <a:gd name="T1" fmla="*/ 0 h 96"/>
                    <a:gd name="T2" fmla="*/ 0 w 1"/>
                    <a:gd name="T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6">
                      <a:moveTo>
                        <a:pt x="0" y="0"/>
                      </a:moveTo>
                      <a:lnTo>
                        <a:pt x="0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3200" baseline="-250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pic>
          <p:nvPicPr>
            <p:cNvPr id="14" name="Picture 38" descr="f2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1" y="3102"/>
              <a:ext cx="442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3856" y="3544"/>
              <a:ext cx="106" cy="200"/>
              <a:chOff x="1448" y="3448"/>
              <a:chExt cx="304" cy="472"/>
            </a:xfrm>
          </p:grpSpPr>
          <p:sp>
            <p:nvSpPr>
              <p:cNvPr id="27" name="Freeform 40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41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42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" name="Freeform 43"/>
            <p:cNvSpPr>
              <a:spLocks/>
            </p:cNvSpPr>
            <p:nvPr/>
          </p:nvSpPr>
          <p:spPr bwMode="auto">
            <a:xfrm rot="771150">
              <a:off x="3823" y="3694"/>
              <a:ext cx="108" cy="77"/>
            </a:xfrm>
            <a:custGeom>
              <a:avLst/>
              <a:gdLst>
                <a:gd name="T0" fmla="*/ 0 w 240"/>
                <a:gd name="T1" fmla="*/ 104 h 104"/>
                <a:gd name="T2" fmla="*/ 88 w 240"/>
                <a:gd name="T3" fmla="*/ 0 h 104"/>
                <a:gd name="T4" fmla="*/ 240 w 240"/>
                <a:gd name="T5" fmla="*/ 24 h 104"/>
                <a:gd name="T6" fmla="*/ 136 w 240"/>
                <a:gd name="T7" fmla="*/ 72 h 104"/>
                <a:gd name="T8" fmla="*/ 0 w 240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 rot="771150">
              <a:off x="4211" y="3674"/>
              <a:ext cx="82" cy="82"/>
            </a:xfrm>
            <a:custGeom>
              <a:avLst/>
              <a:gdLst>
                <a:gd name="T0" fmla="*/ 0 w 240"/>
                <a:gd name="T1" fmla="*/ 104 h 104"/>
                <a:gd name="T2" fmla="*/ 88 w 240"/>
                <a:gd name="T3" fmla="*/ 0 h 104"/>
                <a:gd name="T4" fmla="*/ 240 w 240"/>
                <a:gd name="T5" fmla="*/ 24 h 104"/>
                <a:gd name="T6" fmla="*/ 136 w 240"/>
                <a:gd name="T7" fmla="*/ 72 h 104"/>
                <a:gd name="T8" fmla="*/ 0 w 240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plant"/>
            <p:cNvSpPr>
              <a:spLocks noEditPoints="1" noChangeArrowheads="1"/>
            </p:cNvSpPr>
            <p:nvPr/>
          </p:nvSpPr>
          <p:spPr bwMode="auto">
            <a:xfrm>
              <a:off x="4092" y="3621"/>
              <a:ext cx="157" cy="73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 rot="3063331">
              <a:off x="3765" y="3653"/>
              <a:ext cx="27" cy="139"/>
            </a:xfrm>
            <a:custGeom>
              <a:avLst/>
              <a:gdLst>
                <a:gd name="T0" fmla="*/ 0 w 240"/>
                <a:gd name="T1" fmla="*/ 104 h 104"/>
                <a:gd name="T2" fmla="*/ 88 w 240"/>
                <a:gd name="T3" fmla="*/ 0 h 104"/>
                <a:gd name="T4" fmla="*/ 240 w 240"/>
                <a:gd name="T5" fmla="*/ 24 h 104"/>
                <a:gd name="T6" fmla="*/ 136 w 240"/>
                <a:gd name="T7" fmla="*/ 72 h 104"/>
                <a:gd name="T8" fmla="*/ 0 w 240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 rot="10062463">
              <a:off x="3937" y="3648"/>
              <a:ext cx="93" cy="52"/>
            </a:xfrm>
            <a:custGeom>
              <a:avLst/>
              <a:gdLst>
                <a:gd name="T0" fmla="*/ 0 w 240"/>
                <a:gd name="T1" fmla="*/ 104 h 104"/>
                <a:gd name="T2" fmla="*/ 88 w 240"/>
                <a:gd name="T3" fmla="*/ 0 h 104"/>
                <a:gd name="T4" fmla="*/ 240 w 240"/>
                <a:gd name="T5" fmla="*/ 24 h 104"/>
                <a:gd name="T6" fmla="*/ 136 w 240"/>
                <a:gd name="T7" fmla="*/ 72 h 104"/>
                <a:gd name="T8" fmla="*/ 0 w 240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 rot="771150">
              <a:off x="4582" y="3455"/>
              <a:ext cx="53" cy="88"/>
            </a:xfrm>
            <a:custGeom>
              <a:avLst/>
              <a:gdLst>
                <a:gd name="T0" fmla="*/ 0 w 240"/>
                <a:gd name="T1" fmla="*/ 104 h 104"/>
                <a:gd name="T2" fmla="*/ 88 w 240"/>
                <a:gd name="T3" fmla="*/ 0 h 104"/>
                <a:gd name="T4" fmla="*/ 240 w 240"/>
                <a:gd name="T5" fmla="*/ 24 h 104"/>
                <a:gd name="T6" fmla="*/ 136 w 240"/>
                <a:gd name="T7" fmla="*/ 72 h 104"/>
                <a:gd name="T8" fmla="*/ 0 w 240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04">
                  <a:moveTo>
                    <a:pt x="0" y="104"/>
                  </a:moveTo>
                  <a:lnTo>
                    <a:pt x="88" y="0"/>
                  </a:lnTo>
                  <a:lnTo>
                    <a:pt x="240" y="24"/>
                  </a:lnTo>
                  <a:lnTo>
                    <a:pt x="136" y="7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77777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plant"/>
            <p:cNvSpPr>
              <a:spLocks noEditPoints="1" noChangeArrowheads="1"/>
            </p:cNvSpPr>
            <p:nvPr/>
          </p:nvSpPr>
          <p:spPr bwMode="auto">
            <a:xfrm>
              <a:off x="3588" y="3686"/>
              <a:ext cx="167" cy="6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 rot="1124159">
              <a:off x="4602" y="3253"/>
              <a:ext cx="27" cy="246"/>
              <a:chOff x="1448" y="3448"/>
              <a:chExt cx="304" cy="472"/>
            </a:xfrm>
          </p:grpSpPr>
          <p:sp>
            <p:nvSpPr>
              <p:cNvPr id="24" name="Freeform 51"/>
              <p:cNvSpPr>
                <a:spLocks/>
              </p:cNvSpPr>
              <p:nvPr/>
            </p:nvSpPr>
            <p:spPr bwMode="auto">
              <a:xfrm>
                <a:off x="1648" y="348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" name="Freeform 52"/>
              <p:cNvSpPr>
                <a:spLocks/>
              </p:cNvSpPr>
              <p:nvPr/>
            </p:nvSpPr>
            <p:spPr bwMode="auto">
              <a:xfrm rot="19539359" flipV="1">
                <a:off x="1448" y="3520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53"/>
              <p:cNvSpPr>
                <a:spLocks/>
              </p:cNvSpPr>
              <p:nvPr/>
            </p:nvSpPr>
            <p:spPr bwMode="auto">
              <a:xfrm flipV="1">
                <a:off x="1576" y="3448"/>
                <a:ext cx="104" cy="400"/>
              </a:xfrm>
              <a:custGeom>
                <a:avLst/>
                <a:gdLst>
                  <a:gd name="T0" fmla="*/ 0 w 104"/>
                  <a:gd name="T1" fmla="*/ 400 h 400"/>
                  <a:gd name="T2" fmla="*/ 72 w 104"/>
                  <a:gd name="T3" fmla="*/ 336 h 400"/>
                  <a:gd name="T4" fmla="*/ 80 w 104"/>
                  <a:gd name="T5" fmla="*/ 272 h 400"/>
                  <a:gd name="T6" fmla="*/ 16 w 104"/>
                  <a:gd name="T7" fmla="*/ 200 h 400"/>
                  <a:gd name="T8" fmla="*/ 48 w 104"/>
                  <a:gd name="T9" fmla="*/ 96 h 400"/>
                  <a:gd name="T10" fmla="*/ 104 w 104"/>
                  <a:gd name="T1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400">
                    <a:moveTo>
                      <a:pt x="0" y="400"/>
                    </a:moveTo>
                    <a:cubicBezTo>
                      <a:pt x="29" y="378"/>
                      <a:pt x="59" y="357"/>
                      <a:pt x="72" y="336"/>
                    </a:cubicBezTo>
                    <a:cubicBezTo>
                      <a:pt x="85" y="315"/>
                      <a:pt x="89" y="295"/>
                      <a:pt x="80" y="272"/>
                    </a:cubicBezTo>
                    <a:cubicBezTo>
                      <a:pt x="71" y="249"/>
                      <a:pt x="21" y="229"/>
                      <a:pt x="16" y="200"/>
                    </a:cubicBezTo>
                    <a:cubicBezTo>
                      <a:pt x="11" y="171"/>
                      <a:pt x="33" y="129"/>
                      <a:pt x="48" y="96"/>
                    </a:cubicBezTo>
                    <a:cubicBezTo>
                      <a:pt x="63" y="63"/>
                      <a:pt x="95" y="16"/>
                      <a:pt x="104" y="0"/>
                    </a:cubicBezTo>
                  </a:path>
                </a:pathLst>
              </a:custGeom>
              <a:noFill/>
              <a:ln w="28575" cap="flat" cmpd="sng">
                <a:solidFill>
                  <a:srgbClr val="33CC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3200" baseline="-250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27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338197"/>
            <a:ext cx="6347713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Прямоугольный параллелепипед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229600" cy="453072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Измерения параллелепипеда: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116013" y="2349500"/>
            <a:ext cx="2663825" cy="2654300"/>
          </a:xfrm>
          <a:prstGeom prst="cube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 flipV="1">
            <a:off x="1187450" y="5157788"/>
            <a:ext cx="288925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H="1" flipV="1">
            <a:off x="3708400" y="4724400"/>
            <a:ext cx="431800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4500563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 flipH="1">
            <a:off x="3708400" y="2924175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808038" y="5608638"/>
            <a:ext cx="111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" panose="020B0604020202020204" pitchFamily="34" charset="0"/>
              </a:rPr>
              <a:t>длина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3779838" y="5373688"/>
            <a:ext cx="1441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Arial" panose="020B0604020202020204" pitchFamily="34" charset="0"/>
              </a:rPr>
              <a:t>ширина</a:t>
            </a:r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4572000" y="2708275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latin typeface="Arial" panose="020B0604020202020204" pitchFamily="34" charset="0"/>
              </a:rPr>
              <a:t>высота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140" y="1785926"/>
            <a:ext cx="22145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Параллелепипед</a:t>
            </a:r>
            <a:r>
              <a:rPr lang="ru-RU" sz="2000" dirty="0" smtClean="0"/>
              <a:t> — многогранник, у которого шесть граней и каждая из них параллелограмм.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Прямоугольный параллелепипед — </a:t>
            </a:r>
            <a:r>
              <a:rPr lang="ru-RU" sz="2000" dirty="0" smtClean="0"/>
              <a:t>это параллелепипед, </a:t>
            </a:r>
          </a:p>
          <a:p>
            <a:r>
              <a:rPr lang="ru-RU" sz="2000" dirty="0" smtClean="0"/>
              <a:t>у которого все грани прямоугольники.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Freeform 2" descr="Пергамент"/>
          <p:cNvSpPr>
            <a:spLocks/>
          </p:cNvSpPr>
          <p:nvPr/>
        </p:nvSpPr>
        <p:spPr bwMode="auto">
          <a:xfrm>
            <a:off x="-25400" y="12700"/>
            <a:ext cx="2540000" cy="6896100"/>
          </a:xfrm>
          <a:custGeom>
            <a:avLst/>
            <a:gdLst>
              <a:gd name="T0" fmla="*/ 1600 w 1600"/>
              <a:gd name="T1" fmla="*/ 3112 h 4344"/>
              <a:gd name="T2" fmla="*/ 1568 w 1600"/>
              <a:gd name="T3" fmla="*/ 888 h 4344"/>
              <a:gd name="T4" fmla="*/ 632 w 1600"/>
              <a:gd name="T5" fmla="*/ 0 h 4344"/>
              <a:gd name="T6" fmla="*/ 8 w 1600"/>
              <a:gd name="T7" fmla="*/ 0 h 4344"/>
              <a:gd name="T8" fmla="*/ 0 w 1600"/>
              <a:gd name="T9" fmla="*/ 4344 h 4344"/>
              <a:gd name="T10" fmla="*/ 1600 w 1600"/>
              <a:gd name="T11" fmla="*/ 3112 h 4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4344">
                <a:moveTo>
                  <a:pt x="1600" y="3112"/>
                </a:moveTo>
                <a:lnTo>
                  <a:pt x="1568" y="888"/>
                </a:lnTo>
                <a:lnTo>
                  <a:pt x="632" y="0"/>
                </a:lnTo>
                <a:lnTo>
                  <a:pt x="8" y="0"/>
                </a:lnTo>
                <a:lnTo>
                  <a:pt x="0" y="4344"/>
                </a:lnTo>
                <a:lnTo>
                  <a:pt x="1600" y="3112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07" name="Freeform 3" descr="Пергамент"/>
          <p:cNvSpPr>
            <a:spLocks/>
          </p:cNvSpPr>
          <p:nvPr/>
        </p:nvSpPr>
        <p:spPr bwMode="auto">
          <a:xfrm>
            <a:off x="2463800" y="1409700"/>
            <a:ext cx="4533900" cy="3556000"/>
          </a:xfrm>
          <a:custGeom>
            <a:avLst/>
            <a:gdLst>
              <a:gd name="T0" fmla="*/ 32 w 2856"/>
              <a:gd name="T1" fmla="*/ 2240 h 2240"/>
              <a:gd name="T2" fmla="*/ 2856 w 2856"/>
              <a:gd name="T3" fmla="*/ 2224 h 2240"/>
              <a:gd name="T4" fmla="*/ 2808 w 2856"/>
              <a:gd name="T5" fmla="*/ 16 h 2240"/>
              <a:gd name="T6" fmla="*/ 0 w 2856"/>
              <a:gd name="T7" fmla="*/ 0 h 2240"/>
              <a:gd name="T8" fmla="*/ 32 w 2856"/>
              <a:gd name="T9" fmla="*/ 2240 h 2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6" h="2240">
                <a:moveTo>
                  <a:pt x="32" y="2240"/>
                </a:moveTo>
                <a:lnTo>
                  <a:pt x="2856" y="2224"/>
                </a:lnTo>
                <a:lnTo>
                  <a:pt x="2808" y="16"/>
                </a:lnTo>
                <a:lnTo>
                  <a:pt x="0" y="0"/>
                </a:lnTo>
                <a:lnTo>
                  <a:pt x="32" y="224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08" name="Line 4"/>
          <p:cNvSpPr>
            <a:spLocks noChangeShapeType="1"/>
          </p:cNvSpPr>
          <p:nvPr/>
        </p:nvSpPr>
        <p:spPr bwMode="auto">
          <a:xfrm>
            <a:off x="2463800" y="14224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09" name="Text Box 5"/>
          <p:cNvSpPr txBox="1">
            <a:spLocks noChangeArrowheads="1"/>
          </p:cNvSpPr>
          <p:nvPr/>
        </p:nvSpPr>
        <p:spPr bwMode="auto">
          <a:xfrm rot="16200000">
            <a:off x="1379498" y="2473237"/>
            <a:ext cx="1452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7200" b="1" i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4м</a:t>
            </a:r>
            <a:r>
              <a:rPr lang="ru-RU" sz="5400" b="1" i="1" baseline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endParaRPr lang="ru-RU" sz="5400" b="1" i="1" baseline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405510" name="Freeform 6" descr="Папирус"/>
          <p:cNvSpPr>
            <a:spLocks/>
          </p:cNvSpPr>
          <p:nvPr/>
        </p:nvSpPr>
        <p:spPr bwMode="auto">
          <a:xfrm>
            <a:off x="2857500" y="2413000"/>
            <a:ext cx="1295400" cy="2552700"/>
          </a:xfrm>
          <a:custGeom>
            <a:avLst/>
            <a:gdLst>
              <a:gd name="T0" fmla="*/ 24 w 816"/>
              <a:gd name="T1" fmla="*/ 1592 h 1608"/>
              <a:gd name="T2" fmla="*/ 0 w 816"/>
              <a:gd name="T3" fmla="*/ 0 h 1608"/>
              <a:gd name="T4" fmla="*/ 808 w 816"/>
              <a:gd name="T5" fmla="*/ 0 h 1608"/>
              <a:gd name="T6" fmla="*/ 816 w 816"/>
              <a:gd name="T7" fmla="*/ 1600 h 1608"/>
              <a:gd name="T8" fmla="*/ 24 w 816"/>
              <a:gd name="T9" fmla="*/ 1608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1608">
                <a:moveTo>
                  <a:pt x="24" y="1592"/>
                </a:moveTo>
                <a:lnTo>
                  <a:pt x="0" y="0"/>
                </a:lnTo>
                <a:lnTo>
                  <a:pt x="808" y="0"/>
                </a:lnTo>
                <a:lnTo>
                  <a:pt x="816" y="1600"/>
                </a:lnTo>
                <a:lnTo>
                  <a:pt x="24" y="1608"/>
                </a:lnTo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>
            <a:off x="2552700" y="49657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2" name="Freeform 8"/>
          <p:cNvSpPr>
            <a:spLocks/>
          </p:cNvSpPr>
          <p:nvPr/>
        </p:nvSpPr>
        <p:spPr bwMode="auto">
          <a:xfrm>
            <a:off x="2489200" y="1435100"/>
            <a:ext cx="50800" cy="3568700"/>
          </a:xfrm>
          <a:custGeom>
            <a:avLst/>
            <a:gdLst>
              <a:gd name="T0" fmla="*/ 0 w 32"/>
              <a:gd name="T1" fmla="*/ 0 h 2248"/>
              <a:gd name="T2" fmla="*/ 32 w 32"/>
              <a:gd name="T3" fmla="*/ 2248 h 2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3" name="Freeform 9"/>
          <p:cNvSpPr>
            <a:spLocks/>
          </p:cNvSpPr>
          <p:nvPr/>
        </p:nvSpPr>
        <p:spPr bwMode="auto">
          <a:xfrm>
            <a:off x="6946900" y="1422400"/>
            <a:ext cx="50800" cy="3568700"/>
          </a:xfrm>
          <a:custGeom>
            <a:avLst/>
            <a:gdLst>
              <a:gd name="T0" fmla="*/ 0 w 32"/>
              <a:gd name="T1" fmla="*/ 0 h 2248"/>
              <a:gd name="T2" fmla="*/ 32 w 32"/>
              <a:gd name="T3" fmla="*/ 2248 h 2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4" name="Freeform 10"/>
          <p:cNvSpPr>
            <a:spLocks/>
          </p:cNvSpPr>
          <p:nvPr/>
        </p:nvSpPr>
        <p:spPr bwMode="auto">
          <a:xfrm>
            <a:off x="6934200" y="12700"/>
            <a:ext cx="1676400" cy="1409700"/>
          </a:xfrm>
          <a:custGeom>
            <a:avLst/>
            <a:gdLst>
              <a:gd name="T0" fmla="*/ 1056 w 1056"/>
              <a:gd name="T1" fmla="*/ 0 h 888"/>
              <a:gd name="T2" fmla="*/ 0 w 1056"/>
              <a:gd name="T3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6" h="888">
                <a:moveTo>
                  <a:pt x="1056" y="0"/>
                </a:moveTo>
                <a:lnTo>
                  <a:pt x="0" y="88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5" name="Freeform 11"/>
          <p:cNvSpPr>
            <a:spLocks/>
          </p:cNvSpPr>
          <p:nvPr/>
        </p:nvSpPr>
        <p:spPr bwMode="auto">
          <a:xfrm>
            <a:off x="101600" y="5003800"/>
            <a:ext cx="2387600" cy="1803400"/>
          </a:xfrm>
          <a:custGeom>
            <a:avLst/>
            <a:gdLst>
              <a:gd name="T0" fmla="*/ 1504 w 1504"/>
              <a:gd name="T1" fmla="*/ 0 h 1136"/>
              <a:gd name="T2" fmla="*/ 0 w 1504"/>
              <a:gd name="T3" fmla="*/ 1136 h 1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4" h="1136">
                <a:moveTo>
                  <a:pt x="1504" y="0"/>
                </a:moveTo>
                <a:lnTo>
                  <a:pt x="0" y="1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6" name="Freeform 12"/>
          <p:cNvSpPr>
            <a:spLocks/>
          </p:cNvSpPr>
          <p:nvPr/>
        </p:nvSpPr>
        <p:spPr bwMode="auto">
          <a:xfrm>
            <a:off x="977900" y="0"/>
            <a:ext cx="1498600" cy="14478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7" name="Freeform 13"/>
          <p:cNvSpPr>
            <a:spLocks/>
          </p:cNvSpPr>
          <p:nvPr/>
        </p:nvSpPr>
        <p:spPr bwMode="auto">
          <a:xfrm>
            <a:off x="6972300" y="4953000"/>
            <a:ext cx="2171700" cy="1930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18" name="Text Box 14"/>
          <p:cNvSpPr txBox="1">
            <a:spLocks noChangeArrowheads="1"/>
          </p:cNvSpPr>
          <p:nvPr/>
        </p:nvSpPr>
        <p:spPr bwMode="auto">
          <a:xfrm rot="-2368455">
            <a:off x="339684" y="4772730"/>
            <a:ext cx="17812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7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7</a:t>
            </a:r>
            <a:r>
              <a:rPr lang="en-US" sz="7200" b="1" i="1" baseline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ru-RU" sz="7200" b="1" i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м</a:t>
            </a:r>
            <a:r>
              <a:rPr lang="ru-RU" sz="5400" b="1" i="1" baseline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405519" name="Freeform 15"/>
          <p:cNvSpPr>
            <a:spLocks/>
          </p:cNvSpPr>
          <p:nvPr/>
        </p:nvSpPr>
        <p:spPr bwMode="auto">
          <a:xfrm>
            <a:off x="2979738" y="3987800"/>
            <a:ext cx="69850" cy="215900"/>
          </a:xfrm>
          <a:custGeom>
            <a:avLst/>
            <a:gdLst>
              <a:gd name="T0" fmla="*/ 3 w 52"/>
              <a:gd name="T1" fmla="*/ 0 h 168"/>
              <a:gd name="T2" fmla="*/ 51 w 52"/>
              <a:gd name="T3" fmla="*/ 88 h 168"/>
              <a:gd name="T4" fmla="*/ 11 w 52"/>
              <a:gd name="T5" fmla="*/ 168 h 168"/>
              <a:gd name="T6" fmla="*/ 35 w 52"/>
              <a:gd name="T7" fmla="*/ 88 h 168"/>
              <a:gd name="T8" fmla="*/ 3 w 52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68">
                <a:moveTo>
                  <a:pt x="3" y="0"/>
                </a:moveTo>
                <a:cubicBezTo>
                  <a:pt x="6" y="0"/>
                  <a:pt x="50" y="60"/>
                  <a:pt x="51" y="88"/>
                </a:cubicBezTo>
                <a:cubicBezTo>
                  <a:pt x="52" y="116"/>
                  <a:pt x="14" y="168"/>
                  <a:pt x="11" y="168"/>
                </a:cubicBezTo>
                <a:cubicBezTo>
                  <a:pt x="8" y="168"/>
                  <a:pt x="38" y="115"/>
                  <a:pt x="35" y="88"/>
                </a:cubicBezTo>
                <a:cubicBezTo>
                  <a:pt x="32" y="61"/>
                  <a:pt x="0" y="0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0" name="Freeform 16"/>
          <p:cNvSpPr>
            <a:spLocks/>
          </p:cNvSpPr>
          <p:nvPr/>
        </p:nvSpPr>
        <p:spPr bwMode="auto">
          <a:xfrm>
            <a:off x="1651000" y="0"/>
            <a:ext cx="1333500" cy="13970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1" name="Freeform 17"/>
          <p:cNvSpPr>
            <a:spLocks/>
          </p:cNvSpPr>
          <p:nvPr/>
        </p:nvSpPr>
        <p:spPr bwMode="auto">
          <a:xfrm>
            <a:off x="2349500" y="-38100"/>
            <a:ext cx="11684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2" name="Freeform 18"/>
          <p:cNvSpPr>
            <a:spLocks/>
          </p:cNvSpPr>
          <p:nvPr/>
        </p:nvSpPr>
        <p:spPr bwMode="auto">
          <a:xfrm>
            <a:off x="3162300" y="12700"/>
            <a:ext cx="9271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3" name="Freeform 19"/>
          <p:cNvSpPr>
            <a:spLocks/>
          </p:cNvSpPr>
          <p:nvPr/>
        </p:nvSpPr>
        <p:spPr bwMode="auto">
          <a:xfrm>
            <a:off x="4051300" y="12700"/>
            <a:ext cx="4826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4" name="Freeform 20"/>
          <p:cNvSpPr>
            <a:spLocks/>
          </p:cNvSpPr>
          <p:nvPr/>
        </p:nvSpPr>
        <p:spPr bwMode="auto">
          <a:xfrm flipH="1">
            <a:off x="5359400" y="-88900"/>
            <a:ext cx="139700" cy="14986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5" name="Freeform 21"/>
          <p:cNvSpPr>
            <a:spLocks/>
          </p:cNvSpPr>
          <p:nvPr/>
        </p:nvSpPr>
        <p:spPr bwMode="auto">
          <a:xfrm flipH="1">
            <a:off x="5715000" y="-38100"/>
            <a:ext cx="393700" cy="14732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6" name="Freeform 22"/>
          <p:cNvSpPr>
            <a:spLocks/>
          </p:cNvSpPr>
          <p:nvPr/>
        </p:nvSpPr>
        <p:spPr bwMode="auto">
          <a:xfrm flipH="1">
            <a:off x="6108700" y="-50800"/>
            <a:ext cx="685800" cy="14605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7" name="Freeform 23"/>
          <p:cNvSpPr>
            <a:spLocks/>
          </p:cNvSpPr>
          <p:nvPr/>
        </p:nvSpPr>
        <p:spPr bwMode="auto">
          <a:xfrm flipH="1">
            <a:off x="6489700" y="-12700"/>
            <a:ext cx="11303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8" name="Freeform 24" descr="Пергамент"/>
          <p:cNvSpPr>
            <a:spLocks/>
          </p:cNvSpPr>
          <p:nvPr/>
        </p:nvSpPr>
        <p:spPr bwMode="auto">
          <a:xfrm>
            <a:off x="6934200" y="-12700"/>
            <a:ext cx="2222500" cy="6908800"/>
          </a:xfrm>
          <a:custGeom>
            <a:avLst/>
            <a:gdLst>
              <a:gd name="T0" fmla="*/ 32 w 1400"/>
              <a:gd name="T1" fmla="*/ 3128 h 4352"/>
              <a:gd name="T2" fmla="*/ 0 w 1400"/>
              <a:gd name="T3" fmla="*/ 888 h 4352"/>
              <a:gd name="T4" fmla="*/ 1072 w 1400"/>
              <a:gd name="T5" fmla="*/ 0 h 4352"/>
              <a:gd name="T6" fmla="*/ 1400 w 1400"/>
              <a:gd name="T7" fmla="*/ 0 h 4352"/>
              <a:gd name="T8" fmla="*/ 1400 w 1400"/>
              <a:gd name="T9" fmla="*/ 4352 h 4352"/>
              <a:gd name="T10" fmla="*/ 32 w 1400"/>
              <a:gd name="T11" fmla="*/ 3128 h 4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" h="4352">
                <a:moveTo>
                  <a:pt x="32" y="3128"/>
                </a:moveTo>
                <a:lnTo>
                  <a:pt x="0" y="888"/>
                </a:lnTo>
                <a:lnTo>
                  <a:pt x="1072" y="0"/>
                </a:lnTo>
                <a:lnTo>
                  <a:pt x="1400" y="0"/>
                </a:lnTo>
                <a:lnTo>
                  <a:pt x="1400" y="4352"/>
                </a:lnTo>
                <a:lnTo>
                  <a:pt x="32" y="3128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3109913" y="3971925"/>
            <a:ext cx="17176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5</a:t>
            </a:r>
            <a:r>
              <a:rPr lang="ru-RU" sz="7200" b="1" i="1" baseline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м</a:t>
            </a:r>
            <a:r>
              <a:rPr lang="ru-RU" sz="5400" b="1" i="1" baseline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405530" name="Freeform 26"/>
          <p:cNvSpPr>
            <a:spLocks/>
          </p:cNvSpPr>
          <p:nvPr/>
        </p:nvSpPr>
        <p:spPr bwMode="auto">
          <a:xfrm>
            <a:off x="4864100" y="-25400"/>
            <a:ext cx="114300" cy="14097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31" name="Freeform 27"/>
          <p:cNvSpPr>
            <a:spLocks/>
          </p:cNvSpPr>
          <p:nvPr/>
        </p:nvSpPr>
        <p:spPr bwMode="auto">
          <a:xfrm>
            <a:off x="355600" y="2368550"/>
            <a:ext cx="1397000" cy="882650"/>
          </a:xfrm>
          <a:custGeom>
            <a:avLst/>
            <a:gdLst>
              <a:gd name="T0" fmla="*/ 0 w 880"/>
              <a:gd name="T1" fmla="*/ 556 h 556"/>
              <a:gd name="T2" fmla="*/ 0 w 880"/>
              <a:gd name="T3" fmla="*/ 308 h 556"/>
              <a:gd name="T4" fmla="*/ 688 w 880"/>
              <a:gd name="T5" fmla="*/ 0 h 556"/>
              <a:gd name="T6" fmla="*/ 880 w 880"/>
              <a:gd name="T7" fmla="*/ 16 h 556"/>
              <a:gd name="T8" fmla="*/ 704 w 880"/>
              <a:gd name="T9" fmla="*/ 120 h 556"/>
              <a:gd name="T10" fmla="*/ 708 w 880"/>
              <a:gd name="T11" fmla="*/ 256 h 556"/>
              <a:gd name="T12" fmla="*/ 880 w 880"/>
              <a:gd name="T13" fmla="*/ 20 h 556"/>
              <a:gd name="T14" fmla="*/ 752 w 880"/>
              <a:gd name="T15" fmla="*/ 100 h 556"/>
              <a:gd name="T16" fmla="*/ 216 w 880"/>
              <a:gd name="T17" fmla="*/ 348 h 556"/>
              <a:gd name="T18" fmla="*/ 4 w 880"/>
              <a:gd name="T19" fmla="*/ 328 h 556"/>
              <a:gd name="T20" fmla="*/ 184 w 880"/>
              <a:gd name="T21" fmla="*/ 348 h 556"/>
              <a:gd name="T22" fmla="*/ 0 w 880"/>
              <a:gd name="T2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0" h="556">
                <a:moveTo>
                  <a:pt x="0" y="556"/>
                </a:moveTo>
                <a:lnTo>
                  <a:pt x="0" y="308"/>
                </a:lnTo>
                <a:lnTo>
                  <a:pt x="688" y="0"/>
                </a:lnTo>
                <a:lnTo>
                  <a:pt x="880" y="16"/>
                </a:lnTo>
                <a:lnTo>
                  <a:pt x="704" y="120"/>
                </a:lnTo>
                <a:lnTo>
                  <a:pt x="708" y="256"/>
                </a:lnTo>
                <a:lnTo>
                  <a:pt x="880" y="20"/>
                </a:lnTo>
                <a:lnTo>
                  <a:pt x="752" y="100"/>
                </a:lnTo>
                <a:lnTo>
                  <a:pt x="216" y="348"/>
                </a:lnTo>
                <a:lnTo>
                  <a:pt x="4" y="328"/>
                </a:lnTo>
                <a:lnTo>
                  <a:pt x="184" y="348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32" name="Oval 28"/>
          <p:cNvSpPr>
            <a:spLocks noChangeArrowheads="1"/>
          </p:cNvSpPr>
          <p:nvPr/>
        </p:nvSpPr>
        <p:spPr bwMode="auto">
          <a:xfrm>
            <a:off x="2362200" y="2540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3" name="Oval 29"/>
          <p:cNvSpPr>
            <a:spLocks noChangeArrowheads="1"/>
          </p:cNvSpPr>
          <p:nvPr/>
        </p:nvSpPr>
        <p:spPr bwMode="auto">
          <a:xfrm>
            <a:off x="4279900" y="1778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4" name="Oval 30"/>
          <p:cNvSpPr>
            <a:spLocks noChangeArrowheads="1"/>
          </p:cNvSpPr>
          <p:nvPr/>
        </p:nvSpPr>
        <p:spPr bwMode="auto">
          <a:xfrm>
            <a:off x="6184900" y="1651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5" name="Oval 31"/>
          <p:cNvSpPr>
            <a:spLocks noChangeArrowheads="1"/>
          </p:cNvSpPr>
          <p:nvPr/>
        </p:nvSpPr>
        <p:spPr bwMode="auto">
          <a:xfrm>
            <a:off x="5943600" y="9144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6" name="Oval 32"/>
          <p:cNvSpPr>
            <a:spLocks noChangeArrowheads="1"/>
          </p:cNvSpPr>
          <p:nvPr/>
        </p:nvSpPr>
        <p:spPr bwMode="auto">
          <a:xfrm>
            <a:off x="4521200" y="939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7" name="Oval 33"/>
          <p:cNvSpPr>
            <a:spLocks noChangeArrowheads="1"/>
          </p:cNvSpPr>
          <p:nvPr/>
        </p:nvSpPr>
        <p:spPr bwMode="auto">
          <a:xfrm>
            <a:off x="3098800" y="9652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405538" name="Freeform 34"/>
          <p:cNvSpPr>
            <a:spLocks/>
          </p:cNvSpPr>
          <p:nvPr/>
        </p:nvSpPr>
        <p:spPr bwMode="auto">
          <a:xfrm>
            <a:off x="7581900" y="1739900"/>
            <a:ext cx="1130300" cy="2984500"/>
          </a:xfrm>
          <a:custGeom>
            <a:avLst/>
            <a:gdLst>
              <a:gd name="T0" fmla="*/ 0 w 712"/>
              <a:gd name="T1" fmla="*/ 328 h 1880"/>
              <a:gd name="T2" fmla="*/ 704 w 712"/>
              <a:gd name="T3" fmla="*/ 0 h 1880"/>
              <a:gd name="T4" fmla="*/ 712 w 712"/>
              <a:gd name="T5" fmla="*/ 1880 h 1880"/>
              <a:gd name="T6" fmla="*/ 40 w 712"/>
              <a:gd name="T7" fmla="*/ 1552 h 1880"/>
              <a:gd name="T8" fmla="*/ 0 w 712"/>
              <a:gd name="T9" fmla="*/ 328 h 1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2" h="1880">
                <a:moveTo>
                  <a:pt x="0" y="328"/>
                </a:moveTo>
                <a:lnTo>
                  <a:pt x="704" y="0"/>
                </a:lnTo>
                <a:lnTo>
                  <a:pt x="712" y="1880"/>
                </a:lnTo>
                <a:lnTo>
                  <a:pt x="40" y="1552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39" name="Freeform 35"/>
          <p:cNvSpPr>
            <a:spLocks/>
          </p:cNvSpPr>
          <p:nvPr/>
        </p:nvSpPr>
        <p:spPr bwMode="auto">
          <a:xfrm>
            <a:off x="7442200" y="1485900"/>
            <a:ext cx="1511300" cy="3606800"/>
          </a:xfrm>
          <a:custGeom>
            <a:avLst/>
            <a:gdLst>
              <a:gd name="T0" fmla="*/ 792 w 952"/>
              <a:gd name="T1" fmla="*/ 2056 h 2272"/>
              <a:gd name="T2" fmla="*/ 800 w 952"/>
              <a:gd name="T3" fmla="*/ 144 h 2272"/>
              <a:gd name="T4" fmla="*/ 80 w 952"/>
              <a:gd name="T5" fmla="*/ 488 h 2272"/>
              <a:gd name="T6" fmla="*/ 128 w 952"/>
              <a:gd name="T7" fmla="*/ 1696 h 2272"/>
              <a:gd name="T8" fmla="*/ 784 w 952"/>
              <a:gd name="T9" fmla="*/ 2040 h 2272"/>
              <a:gd name="T10" fmla="*/ 952 w 952"/>
              <a:gd name="T11" fmla="*/ 2264 h 2272"/>
              <a:gd name="T12" fmla="*/ 912 w 952"/>
              <a:gd name="T13" fmla="*/ 0 h 2272"/>
              <a:gd name="T14" fmla="*/ 0 w 952"/>
              <a:gd name="T15" fmla="*/ 464 h 2272"/>
              <a:gd name="T16" fmla="*/ 40 w 952"/>
              <a:gd name="T17" fmla="*/ 1768 h 2272"/>
              <a:gd name="T18" fmla="*/ 944 w 952"/>
              <a:gd name="T19" fmla="*/ 2272 h 2272"/>
              <a:gd name="T20" fmla="*/ 952 w 952"/>
              <a:gd name="T21" fmla="*/ 2248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2" h="2272">
                <a:moveTo>
                  <a:pt x="792" y="2056"/>
                </a:moveTo>
                <a:lnTo>
                  <a:pt x="800" y="144"/>
                </a:lnTo>
                <a:lnTo>
                  <a:pt x="80" y="488"/>
                </a:lnTo>
                <a:lnTo>
                  <a:pt x="128" y="1696"/>
                </a:lnTo>
                <a:lnTo>
                  <a:pt x="784" y="2040"/>
                </a:lnTo>
                <a:lnTo>
                  <a:pt x="952" y="2264"/>
                </a:lnTo>
                <a:lnTo>
                  <a:pt x="912" y="0"/>
                </a:lnTo>
                <a:lnTo>
                  <a:pt x="0" y="464"/>
                </a:lnTo>
                <a:lnTo>
                  <a:pt x="40" y="1768"/>
                </a:lnTo>
                <a:lnTo>
                  <a:pt x="944" y="2272"/>
                </a:lnTo>
                <a:lnTo>
                  <a:pt x="952" y="224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0" name="Line 36"/>
          <p:cNvSpPr>
            <a:spLocks noChangeShapeType="1"/>
          </p:cNvSpPr>
          <p:nvPr/>
        </p:nvSpPr>
        <p:spPr bwMode="auto">
          <a:xfrm flipH="1">
            <a:off x="8674100" y="1473200"/>
            <a:ext cx="2159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>
            <a:off x="7404100" y="2235200"/>
            <a:ext cx="1905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2" name="Line 38"/>
          <p:cNvSpPr>
            <a:spLocks noChangeShapeType="1"/>
          </p:cNvSpPr>
          <p:nvPr/>
        </p:nvSpPr>
        <p:spPr bwMode="auto">
          <a:xfrm flipV="1">
            <a:off x="7493000" y="417830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3" name="Line 39"/>
          <p:cNvSpPr>
            <a:spLocks noChangeShapeType="1"/>
          </p:cNvSpPr>
          <p:nvPr/>
        </p:nvSpPr>
        <p:spPr bwMode="auto">
          <a:xfrm>
            <a:off x="8699500" y="4749800"/>
            <a:ext cx="2413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4" name="Freeform 40"/>
          <p:cNvSpPr>
            <a:spLocks/>
          </p:cNvSpPr>
          <p:nvPr/>
        </p:nvSpPr>
        <p:spPr bwMode="auto">
          <a:xfrm>
            <a:off x="7848600" y="2133600"/>
            <a:ext cx="38100" cy="12700"/>
          </a:xfrm>
          <a:custGeom>
            <a:avLst/>
            <a:gdLst>
              <a:gd name="T0" fmla="*/ 24 w 24"/>
              <a:gd name="T1" fmla="*/ 0 h 8"/>
              <a:gd name="T2" fmla="*/ 0 w 24"/>
              <a:gd name="T3" fmla="*/ 8 h 8"/>
              <a:gd name="T4" fmla="*/ 24 w 24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8">
                <a:moveTo>
                  <a:pt x="24" y="0"/>
                </a:moveTo>
                <a:cubicBezTo>
                  <a:pt x="16" y="3"/>
                  <a:pt x="0" y="8"/>
                  <a:pt x="0" y="8"/>
                </a:cubicBezTo>
                <a:cubicBezTo>
                  <a:pt x="0" y="8"/>
                  <a:pt x="16" y="3"/>
                  <a:pt x="2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5" name="Freeform 41"/>
          <p:cNvSpPr>
            <a:spLocks/>
          </p:cNvSpPr>
          <p:nvPr/>
        </p:nvSpPr>
        <p:spPr bwMode="auto">
          <a:xfrm>
            <a:off x="8293100" y="1892300"/>
            <a:ext cx="127000" cy="2679700"/>
          </a:xfrm>
          <a:custGeom>
            <a:avLst/>
            <a:gdLst>
              <a:gd name="T0" fmla="*/ 0 w 80"/>
              <a:gd name="T1" fmla="*/ 24 h 1688"/>
              <a:gd name="T2" fmla="*/ 48 w 80"/>
              <a:gd name="T3" fmla="*/ 0 h 1688"/>
              <a:gd name="T4" fmla="*/ 80 w 80"/>
              <a:gd name="T5" fmla="*/ 1688 h 1688"/>
              <a:gd name="T6" fmla="*/ 64 w 80"/>
              <a:gd name="T7" fmla="*/ 1680 h 1688"/>
              <a:gd name="T8" fmla="*/ 32 w 80"/>
              <a:gd name="T9" fmla="*/ 1656 h 1688"/>
              <a:gd name="T10" fmla="*/ 0 w 80"/>
              <a:gd name="T11" fmla="*/ 2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1688">
                <a:moveTo>
                  <a:pt x="0" y="24"/>
                </a:moveTo>
                <a:lnTo>
                  <a:pt x="48" y="0"/>
                </a:lnTo>
                <a:lnTo>
                  <a:pt x="80" y="1688"/>
                </a:lnTo>
                <a:lnTo>
                  <a:pt x="64" y="1680"/>
                </a:lnTo>
                <a:lnTo>
                  <a:pt x="32" y="1656"/>
                </a:lnTo>
                <a:lnTo>
                  <a:pt x="0" y="24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6" name="Freeform 42"/>
          <p:cNvSpPr>
            <a:spLocks/>
          </p:cNvSpPr>
          <p:nvPr/>
        </p:nvSpPr>
        <p:spPr bwMode="auto">
          <a:xfrm>
            <a:off x="7861300" y="2082800"/>
            <a:ext cx="165100" cy="2298700"/>
          </a:xfrm>
          <a:custGeom>
            <a:avLst/>
            <a:gdLst>
              <a:gd name="T0" fmla="*/ 0 w 104"/>
              <a:gd name="T1" fmla="*/ 48 h 1448"/>
              <a:gd name="T2" fmla="*/ 56 w 104"/>
              <a:gd name="T3" fmla="*/ 0 h 1448"/>
              <a:gd name="T4" fmla="*/ 104 w 104"/>
              <a:gd name="T5" fmla="*/ 1448 h 1448"/>
              <a:gd name="T6" fmla="*/ 88 w 104"/>
              <a:gd name="T7" fmla="*/ 1440 h 1448"/>
              <a:gd name="T8" fmla="*/ 56 w 104"/>
              <a:gd name="T9" fmla="*/ 1416 h 1448"/>
              <a:gd name="T10" fmla="*/ 0 w 104"/>
              <a:gd name="T11" fmla="*/ 4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448">
                <a:moveTo>
                  <a:pt x="0" y="48"/>
                </a:moveTo>
                <a:lnTo>
                  <a:pt x="56" y="0"/>
                </a:lnTo>
                <a:lnTo>
                  <a:pt x="104" y="1448"/>
                </a:lnTo>
                <a:lnTo>
                  <a:pt x="88" y="1440"/>
                </a:lnTo>
                <a:lnTo>
                  <a:pt x="56" y="1416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5549" name="Text Box 45"/>
          <p:cNvSpPr txBox="1">
            <a:spLocks noChangeArrowheads="1"/>
          </p:cNvSpPr>
          <p:nvPr/>
        </p:nvSpPr>
        <p:spPr bwMode="auto">
          <a:xfrm>
            <a:off x="2449513" y="1241425"/>
            <a:ext cx="46942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800" b="1" i="1" baseline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Воздуха </a:t>
            </a:r>
            <a:r>
              <a:rPr lang="ru-RU" sz="7200" b="1" i="1" baseline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?</a:t>
            </a:r>
            <a:r>
              <a:rPr lang="ru-RU" sz="7200" b="1" i="1" baseline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м</a:t>
            </a:r>
            <a:r>
              <a:rPr lang="ru-RU" sz="7200" b="1" i="1" baseline="30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  <a:r>
              <a:rPr lang="ru-RU" sz="5400" b="1" i="1" baseline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405551" name="Picture 47" descr="Рисунок1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413000"/>
            <a:ext cx="1692275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2" descr="Рисунок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368">
            <a:off x="272046" y="1288993"/>
            <a:ext cx="1232243" cy="14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9" grpId="0"/>
      <p:bldP spid="405518" grpId="0"/>
      <p:bldP spid="405529" grpId="0"/>
      <p:bldP spid="4055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13565"/>
            <a:ext cx="6689810" cy="16002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оответствуют ли размеры нашего класса нормам СанПиН?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762" y="2564904"/>
            <a:ext cx="8568987" cy="4102224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Дано: а=5 м, </a:t>
            </a:r>
            <a:r>
              <a:rPr lang="ru-RU" b="1" dirty="0" smtClean="0">
                <a:solidFill>
                  <a:srgbClr val="0000FF"/>
                </a:solidFill>
              </a:rPr>
              <a:t>b=7м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h</a:t>
            </a:r>
            <a:r>
              <a:rPr lang="ru-RU" b="1" dirty="0" smtClean="0">
                <a:solidFill>
                  <a:srgbClr val="0000FF"/>
                </a:solidFill>
              </a:rPr>
              <a:t>=4 м. 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К=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8-количество обучающихся</a:t>
            </a:r>
          </a:p>
          <a:p>
            <a:pPr marL="0" indent="0"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Нормы СанПиН: учебное  помещение не менее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ru-RU" alt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</a:t>
            </a:r>
            <a:r>
              <a:rPr lang="ru-RU" altLang="ru-RU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 </a:t>
            </a:r>
            <a:r>
              <a:rPr lang="ru-RU" b="1" dirty="0" smtClean="0">
                <a:solidFill>
                  <a:srgbClr val="7030A0"/>
                </a:solidFill>
              </a:rPr>
              <a:t>на 1 обучающегося.</a:t>
            </a:r>
            <a:endParaRPr lang="ru-RU" b="1" dirty="0">
              <a:solidFill>
                <a:srgbClr val="7030A0"/>
              </a:solidFill>
            </a:endParaRP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5" name="Freeform 13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13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4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4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4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4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4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1944216" cy="14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7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6503" y="188640"/>
            <a:ext cx="17363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Задача 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539750" y="1125538"/>
            <a:ext cx="81359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2060"/>
                </a:solidFill>
                <a:latin typeface="Impact" panose="020B0806030902050204" pitchFamily="34" charset="0"/>
              </a:rPr>
              <a:t>Длина бассейна 50 м, ширина 9 м. Объем бассейна 1350 м</a:t>
            </a:r>
            <a:r>
              <a:rPr lang="ru-RU" altLang="ru-RU" sz="3600" baseline="30000">
                <a:solidFill>
                  <a:srgbClr val="002060"/>
                </a:solidFill>
                <a:latin typeface="Impact" panose="020B0806030902050204" pitchFamily="34" charset="0"/>
              </a:rPr>
              <a:t>3</a:t>
            </a:r>
            <a:r>
              <a:rPr lang="ru-RU" altLang="ru-RU" sz="3600">
                <a:solidFill>
                  <a:srgbClr val="002060"/>
                </a:solidFill>
                <a:latin typeface="Impact" panose="020B0806030902050204" pitchFamily="34" charset="0"/>
              </a:rPr>
              <a:t>. Найди глубину бассейна.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52936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4178" y="188640"/>
            <a:ext cx="208101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rgbClr val="D6ECFF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 pitchFamily="34" charset="0"/>
              </a:rPr>
              <a:t>Решение </a:t>
            </a:r>
            <a:endParaRPr lang="ru-RU" sz="3600" b="1" dirty="0">
              <a:ln w="19050">
                <a:solidFill>
                  <a:srgbClr val="D6ECFF">
                    <a:tint val="1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125538"/>
            <a:ext cx="8135938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S</a:t>
            </a:r>
            <a:r>
              <a:rPr lang="ru-RU" sz="44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=</a:t>
            </a:r>
            <a:r>
              <a:rPr lang="ru-RU" sz="3600" dirty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Impact" pitchFamily="34" charset="0"/>
              </a:rPr>
              <a:t>50 * 9 = 450 </a:t>
            </a:r>
            <a:r>
              <a:rPr lang="ru-RU" sz="3600" dirty="0">
                <a:solidFill>
                  <a:srgbClr val="002060"/>
                </a:solidFill>
                <a:latin typeface="Impact" pitchFamily="34" charset="0"/>
              </a:rPr>
              <a:t>м</a:t>
            </a:r>
            <a:r>
              <a:rPr lang="ru-RU" sz="3600" baseline="30000" dirty="0">
                <a:solidFill>
                  <a:srgbClr val="002060"/>
                </a:solidFill>
                <a:latin typeface="Impact" pitchFamily="34" charset="0"/>
              </a:rPr>
              <a:t>2</a:t>
            </a:r>
          </a:p>
          <a:p>
            <a:pPr marL="742950" indent="-7429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3600" baseline="30000" dirty="0">
              <a:solidFill>
                <a:srgbClr val="002060"/>
              </a:solidFill>
              <a:latin typeface="Impact" pitchFamily="34" charset="0"/>
            </a:endParaRPr>
          </a:p>
          <a:p>
            <a:pPr marL="742950" indent="-7429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dirty="0">
                <a:solidFill>
                  <a:srgbClr val="002060"/>
                </a:solidFill>
                <a:latin typeface="Impact" pitchFamily="34" charset="0"/>
              </a:rPr>
              <a:t>1350 : 450 = 3 м – глубина бассейна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Impact" pitchFamily="34" charset="0"/>
              </a:rPr>
              <a:t>   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2060"/>
                </a:solidFill>
                <a:latin typeface="Impact" pitchFamily="34" charset="0"/>
              </a:rPr>
              <a:t>Ответ : 3 м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6510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Придумать и решить задачу  с использованием  прямоугольного параллелепипеда.</a:t>
            </a:r>
          </a:p>
          <a:p>
            <a:r>
              <a:rPr lang="ru-RU" b="1" dirty="0">
                <a:solidFill>
                  <a:srgbClr val="0000FF"/>
                </a:solidFill>
              </a:rPr>
              <a:t>Выяснить какие ещё существуют единицы </a:t>
            </a:r>
            <a:r>
              <a:rPr lang="ru-RU" b="1" dirty="0" smtClean="0">
                <a:solidFill>
                  <a:srgbClr val="0000FF"/>
                </a:solidFill>
              </a:rPr>
              <a:t>объёма, кроме тех, которые мы уже используем.</a:t>
            </a:r>
          </a:p>
          <a:p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5" name="Freeform 13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13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4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14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14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14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14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4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" name="Picture 2" descr="C:\Documents and Settings\таня.MICROSOF-F21B8C\Рабочий стол\моё!!!\2010-2011 уч год\мама\новый учебный год\внеклассная работа\внеклас работа\картинки\я уче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68" y="1484784"/>
            <a:ext cx="2809125" cy="29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678661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РЕФЛЕКСИЯ </a:t>
            </a:r>
            <a:endParaRPr lang="en-U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2564904"/>
            <a:ext cx="4286280" cy="36501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НА УРОКЕ</a:t>
            </a: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00FF"/>
                </a:solidFill>
              </a:rPr>
              <a:t> Я узнал…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00FF"/>
                </a:solidFill>
              </a:rPr>
              <a:t> Я научился…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00FF"/>
                </a:solidFill>
              </a:rPr>
              <a:t> Мне понравилось…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00FF"/>
                </a:solidFill>
              </a:rPr>
              <a:t> Я затруднялся…</a:t>
            </a:r>
          </a:p>
          <a:p>
            <a:pPr algn="l">
              <a:buFontTx/>
              <a:buChar char="•"/>
            </a:pPr>
            <a:r>
              <a:rPr lang="ru-RU" b="1" dirty="0" smtClean="0">
                <a:solidFill>
                  <a:srgbClr val="0000FF"/>
                </a:solidFill>
              </a:rPr>
              <a:t> Моё настроение…</a:t>
            </a:r>
          </a:p>
          <a:p>
            <a:endParaRPr lang="en-US" dirty="0"/>
          </a:p>
        </p:txBody>
      </p:sp>
      <p:pic>
        <p:nvPicPr>
          <p:cNvPr id="4" name="Picture 5" descr="f1_07_hurr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2138" y="1268413"/>
            <a:ext cx="3471862" cy="4786312"/>
          </a:xfrm>
          <a:noFill/>
        </p:spPr>
      </p:pic>
    </p:spTree>
    <p:extLst>
      <p:ext uri="{BB962C8B-B14F-4D97-AF65-F5344CB8AC3E}">
        <p14:creationId xmlns:p14="http://schemas.microsoft.com/office/powerpoint/2010/main" val="17167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1258888" y="1050925"/>
            <a:ext cx="6913562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Спасибо, ребята, вам всем за урок,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все эти знанья будут вам впрок.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Пусть вам пригодятся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Все знанья объема,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Когда вы ремонт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Затеваете дома,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Когда собираете в путь чемодан,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Когда задвигаете в угол диван,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Когда наливаете в банку воды,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20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С объемом и площадью будьте на “ты”.</a:t>
            </a:r>
            <a:endParaRPr lang="ru-RU" altLang="ru-RU" sz="2800" dirty="0">
              <a:solidFill>
                <a:srgbClr val="00206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7451725" y="1773238"/>
            <a:ext cx="1008063" cy="23034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468313" y="5805488"/>
            <a:ext cx="863600" cy="8636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72450" y="5949950"/>
            <a:ext cx="647700" cy="7191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432" y="500042"/>
            <a:ext cx="8420533" cy="6044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03587"/>
            <a:ext cx="8501122" cy="63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786050" y="4286256"/>
            <a:ext cx="2402160" cy="24021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6000">
                <a:srgbClr val="AC0000"/>
              </a:gs>
              <a:gs pos="22000">
                <a:schemeClr val="tx1"/>
              </a:gs>
              <a:gs pos="87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334" name="Picture 54" descr="Москва Спасская башня Московского Крем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241300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38" name="Picture 58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55575"/>
            <a:ext cx="2908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339" name="Picture 59" descr="поез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0" y="2659953"/>
            <a:ext cx="8440738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3341" name="Group 61"/>
          <p:cNvGrpSpPr>
            <a:grpSpLocks/>
          </p:cNvGrpSpPr>
          <p:nvPr/>
        </p:nvGrpSpPr>
        <p:grpSpPr bwMode="auto">
          <a:xfrm>
            <a:off x="495300" y="4597400"/>
            <a:ext cx="1727200" cy="1549400"/>
            <a:chOff x="368" y="880"/>
            <a:chExt cx="3024" cy="3096"/>
          </a:xfrm>
        </p:grpSpPr>
        <p:sp>
          <p:nvSpPr>
            <p:cNvPr id="353342" name="AutoShape 62" descr="Папирус"/>
            <p:cNvSpPr>
              <a:spLocks noChangeArrowheads="1"/>
            </p:cNvSpPr>
            <p:nvPr/>
          </p:nvSpPr>
          <p:spPr bwMode="auto">
            <a:xfrm>
              <a:off x="568" y="1672"/>
              <a:ext cx="2512" cy="2136"/>
            </a:xfrm>
            <a:prstGeom prst="cube">
              <a:avLst>
                <a:gd name="adj" fmla="val 25000"/>
              </a:avLst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43" name="Freeform 63" descr="Папирус"/>
            <p:cNvSpPr>
              <a:spLocks/>
            </p:cNvSpPr>
            <p:nvPr/>
          </p:nvSpPr>
          <p:spPr bwMode="auto">
            <a:xfrm>
              <a:off x="368" y="880"/>
              <a:ext cx="3024" cy="1656"/>
            </a:xfrm>
            <a:custGeom>
              <a:avLst/>
              <a:gdLst>
                <a:gd name="T0" fmla="*/ 0 w 3024"/>
                <a:gd name="T1" fmla="*/ 1552 h 1656"/>
                <a:gd name="T2" fmla="*/ 1256 w 3024"/>
                <a:gd name="T3" fmla="*/ 880 h 1656"/>
                <a:gd name="T4" fmla="*/ 1240 w 3024"/>
                <a:gd name="T5" fmla="*/ 880 h 1656"/>
                <a:gd name="T6" fmla="*/ 2544 w 3024"/>
                <a:gd name="T7" fmla="*/ 1656 h 1656"/>
                <a:gd name="T8" fmla="*/ 3024 w 3024"/>
                <a:gd name="T9" fmla="*/ 1112 h 1656"/>
                <a:gd name="T10" fmla="*/ 1744 w 3024"/>
                <a:gd name="T11" fmla="*/ 0 h 1656"/>
                <a:gd name="T12" fmla="*/ 1264 w 3024"/>
                <a:gd name="T13" fmla="*/ 888 h 1656"/>
                <a:gd name="T14" fmla="*/ 1488 w 3024"/>
                <a:gd name="T15" fmla="*/ 464 h 1656"/>
                <a:gd name="T16" fmla="*/ 1752 w 3024"/>
                <a:gd name="T17" fmla="*/ 8 h 1656"/>
                <a:gd name="T18" fmla="*/ 288 w 3024"/>
                <a:gd name="T19" fmla="*/ 920 h 1656"/>
                <a:gd name="T20" fmla="*/ 0 w 3024"/>
                <a:gd name="T21" fmla="*/ 1552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4" h="1656">
                  <a:moveTo>
                    <a:pt x="0" y="1552"/>
                  </a:moveTo>
                  <a:lnTo>
                    <a:pt x="1256" y="880"/>
                  </a:lnTo>
                  <a:lnTo>
                    <a:pt x="1240" y="880"/>
                  </a:lnTo>
                  <a:lnTo>
                    <a:pt x="2544" y="1656"/>
                  </a:lnTo>
                  <a:lnTo>
                    <a:pt x="3024" y="1112"/>
                  </a:lnTo>
                  <a:lnTo>
                    <a:pt x="1744" y="0"/>
                  </a:lnTo>
                  <a:lnTo>
                    <a:pt x="1264" y="888"/>
                  </a:lnTo>
                  <a:lnTo>
                    <a:pt x="1488" y="464"/>
                  </a:lnTo>
                  <a:lnTo>
                    <a:pt x="1752" y="8"/>
                  </a:lnTo>
                  <a:lnTo>
                    <a:pt x="288" y="920"/>
                  </a:lnTo>
                  <a:lnTo>
                    <a:pt x="0" y="1552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44" name="Line 64"/>
            <p:cNvSpPr>
              <a:spLocks noChangeShapeType="1"/>
            </p:cNvSpPr>
            <p:nvPr/>
          </p:nvSpPr>
          <p:spPr bwMode="auto">
            <a:xfrm>
              <a:off x="888" y="2200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45" name="Freeform 65"/>
            <p:cNvSpPr>
              <a:spLocks/>
            </p:cNvSpPr>
            <p:nvPr/>
          </p:nvSpPr>
          <p:spPr bwMode="auto">
            <a:xfrm>
              <a:off x="1192" y="3029"/>
              <a:ext cx="640" cy="187"/>
            </a:xfrm>
            <a:custGeom>
              <a:avLst/>
              <a:gdLst>
                <a:gd name="T0" fmla="*/ 0 w 640"/>
                <a:gd name="T1" fmla="*/ 187 h 187"/>
                <a:gd name="T2" fmla="*/ 128 w 640"/>
                <a:gd name="T3" fmla="*/ 67 h 187"/>
                <a:gd name="T4" fmla="*/ 312 w 640"/>
                <a:gd name="T5" fmla="*/ 3 h 187"/>
                <a:gd name="T6" fmla="*/ 520 w 640"/>
                <a:gd name="T7" fmla="*/ 51 h 187"/>
                <a:gd name="T8" fmla="*/ 640 w 640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187">
                  <a:moveTo>
                    <a:pt x="0" y="187"/>
                  </a:moveTo>
                  <a:cubicBezTo>
                    <a:pt x="35" y="142"/>
                    <a:pt x="76" y="98"/>
                    <a:pt x="128" y="67"/>
                  </a:cubicBezTo>
                  <a:cubicBezTo>
                    <a:pt x="180" y="36"/>
                    <a:pt x="247" y="6"/>
                    <a:pt x="312" y="3"/>
                  </a:cubicBezTo>
                  <a:cubicBezTo>
                    <a:pt x="377" y="0"/>
                    <a:pt x="465" y="20"/>
                    <a:pt x="520" y="51"/>
                  </a:cubicBezTo>
                  <a:cubicBezTo>
                    <a:pt x="575" y="82"/>
                    <a:pt x="615" y="159"/>
                    <a:pt x="640" y="18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46" name="Line 66"/>
            <p:cNvSpPr>
              <a:spLocks noChangeShapeType="1"/>
            </p:cNvSpPr>
            <p:nvPr/>
          </p:nvSpPr>
          <p:spPr bwMode="auto">
            <a:xfrm>
              <a:off x="1824" y="2232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47" name="Freeform 67"/>
            <p:cNvSpPr>
              <a:spLocks/>
            </p:cNvSpPr>
            <p:nvPr/>
          </p:nvSpPr>
          <p:spPr bwMode="auto">
            <a:xfrm>
              <a:off x="2160" y="2232"/>
              <a:ext cx="1" cy="1568"/>
            </a:xfrm>
            <a:custGeom>
              <a:avLst/>
              <a:gdLst>
                <a:gd name="T0" fmla="*/ 0 w 1"/>
                <a:gd name="T1" fmla="*/ 0 h 1568"/>
                <a:gd name="T2" fmla="*/ 0 w 1"/>
                <a:gd name="T3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68">
                  <a:moveTo>
                    <a:pt x="0" y="0"/>
                  </a:moveTo>
                  <a:lnTo>
                    <a:pt x="0" y="156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48" name="Freeform 68"/>
            <p:cNvSpPr>
              <a:spLocks/>
            </p:cNvSpPr>
            <p:nvPr/>
          </p:nvSpPr>
          <p:spPr bwMode="auto">
            <a:xfrm>
              <a:off x="2712" y="2368"/>
              <a:ext cx="8" cy="1264"/>
            </a:xfrm>
            <a:custGeom>
              <a:avLst/>
              <a:gdLst>
                <a:gd name="T0" fmla="*/ 0 w 8"/>
                <a:gd name="T1" fmla="*/ 0 h 1264"/>
                <a:gd name="T2" fmla="*/ 8 w 8"/>
                <a:gd name="T3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264">
                  <a:moveTo>
                    <a:pt x="0" y="0"/>
                  </a:moveTo>
                  <a:lnTo>
                    <a:pt x="8" y="1264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49" name="Freeform 69"/>
            <p:cNvSpPr>
              <a:spLocks/>
            </p:cNvSpPr>
            <p:nvPr/>
          </p:nvSpPr>
          <p:spPr bwMode="auto">
            <a:xfrm>
              <a:off x="2864" y="2520"/>
              <a:ext cx="8" cy="952"/>
            </a:xfrm>
            <a:custGeom>
              <a:avLst/>
              <a:gdLst>
                <a:gd name="T0" fmla="*/ 8 w 8"/>
                <a:gd name="T1" fmla="*/ 0 h 952"/>
                <a:gd name="T2" fmla="*/ 0 w 8"/>
                <a:gd name="T3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952">
                  <a:moveTo>
                    <a:pt x="8" y="0"/>
                  </a:moveTo>
                  <a:lnTo>
                    <a:pt x="0" y="95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0" name="Freeform 70"/>
            <p:cNvSpPr>
              <a:spLocks/>
            </p:cNvSpPr>
            <p:nvPr/>
          </p:nvSpPr>
          <p:spPr bwMode="auto">
            <a:xfrm>
              <a:off x="2992" y="2464"/>
              <a:ext cx="8" cy="888"/>
            </a:xfrm>
            <a:custGeom>
              <a:avLst/>
              <a:gdLst>
                <a:gd name="T0" fmla="*/ 8 w 8"/>
                <a:gd name="T1" fmla="*/ 0 h 888"/>
                <a:gd name="T2" fmla="*/ 0 w 8"/>
                <a:gd name="T3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888">
                  <a:moveTo>
                    <a:pt x="8" y="0"/>
                  </a:moveTo>
                  <a:lnTo>
                    <a:pt x="0" y="88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1" name="Freeform 71"/>
            <p:cNvSpPr>
              <a:spLocks/>
            </p:cNvSpPr>
            <p:nvPr/>
          </p:nvSpPr>
          <p:spPr bwMode="auto">
            <a:xfrm>
              <a:off x="1496" y="2208"/>
              <a:ext cx="8" cy="832"/>
            </a:xfrm>
            <a:custGeom>
              <a:avLst/>
              <a:gdLst>
                <a:gd name="T0" fmla="*/ 8 w 8"/>
                <a:gd name="T1" fmla="*/ 0 h 832"/>
                <a:gd name="T2" fmla="*/ 0 w 8"/>
                <a:gd name="T3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832">
                  <a:moveTo>
                    <a:pt x="8" y="0"/>
                  </a:moveTo>
                  <a:lnTo>
                    <a:pt x="0" y="83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2" name="Freeform 72"/>
            <p:cNvSpPr>
              <a:spLocks/>
            </p:cNvSpPr>
            <p:nvPr/>
          </p:nvSpPr>
          <p:spPr bwMode="auto">
            <a:xfrm>
              <a:off x="1792" y="1520"/>
              <a:ext cx="1232" cy="872"/>
            </a:xfrm>
            <a:custGeom>
              <a:avLst/>
              <a:gdLst>
                <a:gd name="T0" fmla="*/ 0 w 1232"/>
                <a:gd name="T1" fmla="*/ 0 h 872"/>
                <a:gd name="T2" fmla="*/ 560 w 1232"/>
                <a:gd name="T3" fmla="*/ 392 h 872"/>
                <a:gd name="T4" fmla="*/ 1232 w 1232"/>
                <a:gd name="T5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2" h="872">
                  <a:moveTo>
                    <a:pt x="0" y="0"/>
                  </a:moveTo>
                  <a:lnTo>
                    <a:pt x="560" y="392"/>
                  </a:lnTo>
                  <a:lnTo>
                    <a:pt x="1232" y="87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3" name="Freeform 73"/>
            <p:cNvSpPr>
              <a:spLocks/>
            </p:cNvSpPr>
            <p:nvPr/>
          </p:nvSpPr>
          <p:spPr bwMode="auto">
            <a:xfrm>
              <a:off x="1920" y="1296"/>
              <a:ext cx="1256" cy="976"/>
            </a:xfrm>
            <a:custGeom>
              <a:avLst/>
              <a:gdLst>
                <a:gd name="T0" fmla="*/ 0 w 1256"/>
                <a:gd name="T1" fmla="*/ 0 h 976"/>
                <a:gd name="T2" fmla="*/ 560 w 1256"/>
                <a:gd name="T3" fmla="*/ 456 h 976"/>
                <a:gd name="T4" fmla="*/ 1256 w 125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6" h="976">
                  <a:moveTo>
                    <a:pt x="0" y="0"/>
                  </a:moveTo>
                  <a:lnTo>
                    <a:pt x="560" y="456"/>
                  </a:lnTo>
                  <a:lnTo>
                    <a:pt x="1256" y="976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4" name="Freeform 74"/>
            <p:cNvSpPr>
              <a:spLocks/>
            </p:cNvSpPr>
            <p:nvPr/>
          </p:nvSpPr>
          <p:spPr bwMode="auto">
            <a:xfrm>
              <a:off x="2080" y="1096"/>
              <a:ext cx="1240" cy="1032"/>
            </a:xfrm>
            <a:custGeom>
              <a:avLst/>
              <a:gdLst>
                <a:gd name="T0" fmla="*/ 0 w 1240"/>
                <a:gd name="T1" fmla="*/ 0 h 1032"/>
                <a:gd name="T2" fmla="*/ 560 w 1240"/>
                <a:gd name="T3" fmla="*/ 440 h 1032"/>
                <a:gd name="T4" fmla="*/ 1240 w 1240"/>
                <a:gd name="T5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40" h="1032">
                  <a:moveTo>
                    <a:pt x="0" y="0"/>
                  </a:moveTo>
                  <a:lnTo>
                    <a:pt x="560" y="440"/>
                  </a:lnTo>
                  <a:lnTo>
                    <a:pt x="1240" y="1032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5" name="Freeform 75"/>
            <p:cNvSpPr>
              <a:spLocks/>
            </p:cNvSpPr>
            <p:nvPr/>
          </p:nvSpPr>
          <p:spPr bwMode="auto">
            <a:xfrm>
              <a:off x="432" y="1472"/>
              <a:ext cx="1392" cy="816"/>
            </a:xfrm>
            <a:custGeom>
              <a:avLst/>
              <a:gdLst>
                <a:gd name="T0" fmla="*/ 1392 w 1392"/>
                <a:gd name="T1" fmla="*/ 0 h 816"/>
                <a:gd name="T2" fmla="*/ 712 w 1392"/>
                <a:gd name="T3" fmla="*/ 360 h 816"/>
                <a:gd name="T4" fmla="*/ 0 w 1392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2" h="816">
                  <a:moveTo>
                    <a:pt x="1392" y="0"/>
                  </a:moveTo>
                  <a:lnTo>
                    <a:pt x="712" y="360"/>
                  </a:lnTo>
                  <a:lnTo>
                    <a:pt x="0" y="816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6" name="Freeform 76"/>
            <p:cNvSpPr>
              <a:spLocks/>
            </p:cNvSpPr>
            <p:nvPr/>
          </p:nvSpPr>
          <p:spPr bwMode="auto">
            <a:xfrm>
              <a:off x="536" y="1288"/>
              <a:ext cx="1376" cy="808"/>
            </a:xfrm>
            <a:custGeom>
              <a:avLst/>
              <a:gdLst>
                <a:gd name="T0" fmla="*/ 1376 w 1376"/>
                <a:gd name="T1" fmla="*/ 0 h 808"/>
                <a:gd name="T2" fmla="*/ 712 w 1376"/>
                <a:gd name="T3" fmla="*/ 352 h 808"/>
                <a:gd name="T4" fmla="*/ 0 w 1376"/>
                <a:gd name="T5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6" h="808">
                  <a:moveTo>
                    <a:pt x="1376" y="0"/>
                  </a:moveTo>
                  <a:lnTo>
                    <a:pt x="712" y="352"/>
                  </a:lnTo>
                  <a:lnTo>
                    <a:pt x="0" y="808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357" name="Freeform 77"/>
            <p:cNvSpPr>
              <a:spLocks/>
            </p:cNvSpPr>
            <p:nvPr/>
          </p:nvSpPr>
          <p:spPr bwMode="auto">
            <a:xfrm>
              <a:off x="592" y="1104"/>
              <a:ext cx="1432" cy="824"/>
            </a:xfrm>
            <a:custGeom>
              <a:avLst/>
              <a:gdLst>
                <a:gd name="T0" fmla="*/ 1432 w 1432"/>
                <a:gd name="T1" fmla="*/ 0 h 824"/>
                <a:gd name="T2" fmla="*/ 712 w 1432"/>
                <a:gd name="T3" fmla="*/ 368 h 824"/>
                <a:gd name="T4" fmla="*/ 0 w 1432"/>
                <a:gd name="T5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2" h="824">
                  <a:moveTo>
                    <a:pt x="1432" y="0"/>
                  </a:moveTo>
                  <a:lnTo>
                    <a:pt x="712" y="368"/>
                  </a:lnTo>
                  <a:lnTo>
                    <a:pt x="0" y="824"/>
                  </a:lnTo>
                </a:path>
              </a:pathLst>
            </a:custGeom>
            <a:noFill/>
            <a:ln w="9525" cap="flat" cmpd="sng">
              <a:solidFill>
                <a:srgbClr val="66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53358" name="Group 78"/>
            <p:cNvGrpSpPr>
              <a:grpSpLocks/>
            </p:cNvGrpSpPr>
            <p:nvPr/>
          </p:nvGrpSpPr>
          <p:grpSpPr bwMode="auto">
            <a:xfrm>
              <a:off x="1911" y="3680"/>
              <a:ext cx="1021" cy="296"/>
              <a:chOff x="3353" y="4024"/>
              <a:chExt cx="1021" cy="296"/>
            </a:xfrm>
          </p:grpSpPr>
          <p:grpSp>
            <p:nvGrpSpPr>
              <p:cNvPr id="353359" name="Group 79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53360" name="Group 80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36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2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63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64" name="Group 8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5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66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67" name="Group 8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6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69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53370" name="Group 90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371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2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73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74" name="Group 94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5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76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77" name="Group 97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78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79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53380" name="Group 100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53381" name="Group 101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382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3" name="Freeform 10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84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85" name="Group 10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6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8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88" name="Group 10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89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90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53391" name="Group 111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39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3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94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95" name="Group 115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6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397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398" name="Group 118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39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0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53401" name="Freeform 121" descr="Пробка"/>
            <p:cNvSpPr>
              <a:spLocks/>
            </p:cNvSpPr>
            <p:nvPr/>
          </p:nvSpPr>
          <p:spPr bwMode="auto">
            <a:xfrm>
              <a:off x="1192" y="3048"/>
              <a:ext cx="640" cy="776"/>
            </a:xfrm>
            <a:custGeom>
              <a:avLst/>
              <a:gdLst>
                <a:gd name="T0" fmla="*/ 640 w 640"/>
                <a:gd name="T1" fmla="*/ 184 h 776"/>
                <a:gd name="T2" fmla="*/ 632 w 640"/>
                <a:gd name="T3" fmla="*/ 776 h 776"/>
                <a:gd name="T4" fmla="*/ 8 w 640"/>
                <a:gd name="T5" fmla="*/ 768 h 776"/>
                <a:gd name="T6" fmla="*/ 0 w 640"/>
                <a:gd name="T7" fmla="*/ 168 h 776"/>
                <a:gd name="T8" fmla="*/ 64 w 640"/>
                <a:gd name="T9" fmla="*/ 104 h 776"/>
                <a:gd name="T10" fmla="*/ 160 w 640"/>
                <a:gd name="T11" fmla="*/ 40 h 776"/>
                <a:gd name="T12" fmla="*/ 288 w 640"/>
                <a:gd name="T13" fmla="*/ 0 h 776"/>
                <a:gd name="T14" fmla="*/ 376 w 640"/>
                <a:gd name="T15" fmla="*/ 0 h 776"/>
                <a:gd name="T16" fmla="*/ 488 w 640"/>
                <a:gd name="T17" fmla="*/ 24 h 776"/>
                <a:gd name="T18" fmla="*/ 576 w 640"/>
                <a:gd name="T19" fmla="*/ 72 h 776"/>
                <a:gd name="T20" fmla="*/ 640 w 640"/>
                <a:gd name="T21" fmla="*/ 184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0" h="776">
                  <a:moveTo>
                    <a:pt x="640" y="184"/>
                  </a:moveTo>
                  <a:lnTo>
                    <a:pt x="632" y="776"/>
                  </a:lnTo>
                  <a:lnTo>
                    <a:pt x="8" y="768"/>
                  </a:lnTo>
                  <a:lnTo>
                    <a:pt x="0" y="168"/>
                  </a:lnTo>
                  <a:lnTo>
                    <a:pt x="64" y="104"/>
                  </a:lnTo>
                  <a:lnTo>
                    <a:pt x="160" y="40"/>
                  </a:lnTo>
                  <a:lnTo>
                    <a:pt x="288" y="0"/>
                  </a:lnTo>
                  <a:lnTo>
                    <a:pt x="376" y="0"/>
                  </a:lnTo>
                  <a:lnTo>
                    <a:pt x="488" y="24"/>
                  </a:lnTo>
                  <a:lnTo>
                    <a:pt x="576" y="72"/>
                  </a:lnTo>
                  <a:lnTo>
                    <a:pt x="640" y="184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02" name="Line 122"/>
            <p:cNvSpPr>
              <a:spLocks noChangeShapeType="1"/>
            </p:cNvSpPr>
            <p:nvPr/>
          </p:nvSpPr>
          <p:spPr bwMode="auto">
            <a:xfrm>
              <a:off x="1184" y="2224"/>
              <a:ext cx="8" cy="1624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03" name="Freeform 123"/>
            <p:cNvSpPr>
              <a:spLocks/>
            </p:cNvSpPr>
            <p:nvPr/>
          </p:nvSpPr>
          <p:spPr bwMode="auto">
            <a:xfrm>
              <a:off x="1192" y="3208"/>
              <a:ext cx="9" cy="608"/>
            </a:xfrm>
            <a:custGeom>
              <a:avLst/>
              <a:gdLst>
                <a:gd name="T0" fmla="*/ 0 w 9"/>
                <a:gd name="T1" fmla="*/ 0 h 608"/>
                <a:gd name="T2" fmla="*/ 9 w 9"/>
                <a:gd name="T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608">
                  <a:moveTo>
                    <a:pt x="0" y="0"/>
                  </a:moveTo>
                  <a:lnTo>
                    <a:pt x="9" y="60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04" name="Freeform 124"/>
            <p:cNvSpPr>
              <a:spLocks/>
            </p:cNvSpPr>
            <p:nvPr/>
          </p:nvSpPr>
          <p:spPr bwMode="auto">
            <a:xfrm>
              <a:off x="1816" y="3232"/>
              <a:ext cx="1" cy="584"/>
            </a:xfrm>
            <a:custGeom>
              <a:avLst/>
              <a:gdLst>
                <a:gd name="T0" fmla="*/ 0 w 1"/>
                <a:gd name="T1" fmla="*/ 0 h 584"/>
                <a:gd name="T2" fmla="*/ 1 w 1"/>
                <a:gd name="T3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84">
                  <a:moveTo>
                    <a:pt x="0" y="0"/>
                  </a:moveTo>
                  <a:lnTo>
                    <a:pt x="1" y="584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53405" name="Group 125"/>
            <p:cNvGrpSpPr>
              <a:grpSpLocks/>
            </p:cNvGrpSpPr>
            <p:nvPr/>
          </p:nvGrpSpPr>
          <p:grpSpPr bwMode="auto">
            <a:xfrm>
              <a:off x="663" y="3648"/>
              <a:ext cx="1021" cy="296"/>
              <a:chOff x="3353" y="4024"/>
              <a:chExt cx="1021" cy="296"/>
            </a:xfrm>
          </p:grpSpPr>
          <p:grpSp>
            <p:nvGrpSpPr>
              <p:cNvPr id="353406" name="Group 126"/>
              <p:cNvGrpSpPr>
                <a:grpSpLocks/>
              </p:cNvGrpSpPr>
              <p:nvPr/>
            </p:nvGrpSpPr>
            <p:grpSpPr bwMode="auto">
              <a:xfrm rot="464866">
                <a:off x="3353" y="4024"/>
                <a:ext cx="544" cy="296"/>
                <a:chOff x="4649" y="2704"/>
                <a:chExt cx="544" cy="296"/>
              </a:xfrm>
            </p:grpSpPr>
            <p:grpSp>
              <p:nvGrpSpPr>
                <p:cNvPr id="353407" name="Group 127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08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09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10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11" name="Group 13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2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13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14" name="Group 13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5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16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53417" name="Group 137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18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19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20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21" name="Group 141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22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23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24" name="Group 144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25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26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53427" name="Group 147"/>
              <p:cNvGrpSpPr>
                <a:grpSpLocks/>
              </p:cNvGrpSpPr>
              <p:nvPr/>
            </p:nvGrpSpPr>
            <p:grpSpPr bwMode="auto">
              <a:xfrm rot="21135134" flipH="1">
                <a:off x="3830" y="4024"/>
                <a:ext cx="544" cy="296"/>
                <a:chOff x="4649" y="2704"/>
                <a:chExt cx="544" cy="296"/>
              </a:xfrm>
            </p:grpSpPr>
            <p:grpSp>
              <p:nvGrpSpPr>
                <p:cNvPr id="353428" name="Group 148"/>
                <p:cNvGrpSpPr>
                  <a:grpSpLocks/>
                </p:cNvGrpSpPr>
                <p:nvPr/>
              </p:nvGrpSpPr>
              <p:grpSpPr bwMode="auto">
                <a:xfrm rot="20634609" flipH="1">
                  <a:off x="4649" y="2795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2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31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32" name="Group 15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3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3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35" name="Group 15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36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37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53438" name="Group 158"/>
                <p:cNvGrpSpPr>
                  <a:grpSpLocks/>
                </p:cNvGrpSpPr>
                <p:nvPr/>
              </p:nvGrpSpPr>
              <p:grpSpPr bwMode="auto">
                <a:xfrm rot="-519260">
                  <a:off x="4921" y="2704"/>
                  <a:ext cx="272" cy="205"/>
                  <a:chOff x="4694" y="3475"/>
                  <a:chExt cx="363" cy="432"/>
                </a:xfrm>
              </p:grpSpPr>
              <p:grpSp>
                <p:nvGrpSpPr>
                  <p:cNvPr id="353439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694" y="3475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0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41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42" name="Group 162"/>
                  <p:cNvGrpSpPr>
                    <a:grpSpLocks/>
                  </p:cNvGrpSpPr>
                  <p:nvPr/>
                </p:nvGrpSpPr>
                <p:grpSpPr bwMode="auto">
                  <a:xfrm rot="451181">
                    <a:off x="4785" y="3521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3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44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53445" name="Group 165"/>
                  <p:cNvGrpSpPr>
                    <a:grpSpLocks/>
                  </p:cNvGrpSpPr>
                  <p:nvPr/>
                </p:nvGrpSpPr>
                <p:grpSpPr bwMode="auto">
                  <a:xfrm rot="1557406">
                    <a:off x="4921" y="3566"/>
                    <a:ext cx="136" cy="341"/>
                    <a:chOff x="4694" y="3475"/>
                    <a:chExt cx="136" cy="341"/>
                  </a:xfrm>
                </p:grpSpPr>
                <p:sp>
                  <p:nvSpPr>
                    <p:cNvPr id="353446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4694" y="3475"/>
                      <a:ext cx="136" cy="318"/>
                    </a:xfrm>
                    <a:custGeom>
                      <a:avLst/>
                      <a:gdLst>
                        <a:gd name="T0" fmla="*/ 136 w 136"/>
                        <a:gd name="T1" fmla="*/ 0 h 318"/>
                        <a:gd name="T2" fmla="*/ 46 w 136"/>
                        <a:gd name="T3" fmla="*/ 137 h 318"/>
                        <a:gd name="T4" fmla="*/ 0 w 136"/>
                        <a:gd name="T5" fmla="*/ 318 h 3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36" h="318">
                          <a:moveTo>
                            <a:pt x="136" y="0"/>
                          </a:moveTo>
                          <a:cubicBezTo>
                            <a:pt x="102" y="42"/>
                            <a:pt x="69" y="84"/>
                            <a:pt x="46" y="137"/>
                          </a:cubicBezTo>
                          <a:cubicBezTo>
                            <a:pt x="23" y="190"/>
                            <a:pt x="11" y="254"/>
                            <a:pt x="0" y="318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3447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4736" y="3480"/>
                      <a:ext cx="88" cy="336"/>
                    </a:xfrm>
                    <a:custGeom>
                      <a:avLst/>
                      <a:gdLst>
                        <a:gd name="T0" fmla="*/ 88 w 88"/>
                        <a:gd name="T1" fmla="*/ 0 h 336"/>
                        <a:gd name="T2" fmla="*/ 16 w 88"/>
                        <a:gd name="T3" fmla="*/ 200 h 336"/>
                        <a:gd name="T4" fmla="*/ 0 w 88"/>
                        <a:gd name="T5" fmla="*/ 336 h 3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8" h="336">
                          <a:moveTo>
                            <a:pt x="88" y="0"/>
                          </a:moveTo>
                          <a:cubicBezTo>
                            <a:pt x="76" y="33"/>
                            <a:pt x="31" y="144"/>
                            <a:pt x="16" y="200"/>
                          </a:cubicBezTo>
                          <a:cubicBezTo>
                            <a:pt x="1" y="256"/>
                            <a:pt x="3" y="308"/>
                            <a:pt x="0" y="336"/>
                          </a:cubicBezTo>
                        </a:path>
                      </a:pathLst>
                    </a:custGeom>
                    <a:solidFill>
                      <a:srgbClr val="66FF66"/>
                    </a:solidFill>
                    <a:ln w="28575" cap="flat" cmpd="sng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3200" baseline="-2500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353448" name="Oval 168"/>
            <p:cNvSpPr>
              <a:spLocks noChangeArrowheads="1"/>
            </p:cNvSpPr>
            <p:nvPr/>
          </p:nvSpPr>
          <p:spPr bwMode="auto">
            <a:xfrm>
              <a:off x="1760" y="1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49" name="Oval 169"/>
            <p:cNvSpPr>
              <a:spLocks noChangeArrowheads="1"/>
            </p:cNvSpPr>
            <p:nvPr/>
          </p:nvSpPr>
          <p:spPr bwMode="auto">
            <a:xfrm>
              <a:off x="1896" y="141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0" name="Oval 170"/>
            <p:cNvSpPr>
              <a:spLocks noChangeArrowheads="1"/>
            </p:cNvSpPr>
            <p:nvPr/>
          </p:nvSpPr>
          <p:spPr bwMode="auto">
            <a:xfrm>
              <a:off x="2016" y="118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1" name="Oval 171"/>
            <p:cNvSpPr>
              <a:spLocks noChangeArrowheads="1"/>
            </p:cNvSpPr>
            <p:nvPr/>
          </p:nvSpPr>
          <p:spPr bwMode="auto">
            <a:xfrm>
              <a:off x="680" y="2320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2" name="Oval 172"/>
            <p:cNvSpPr>
              <a:spLocks noChangeArrowheads="1"/>
            </p:cNvSpPr>
            <p:nvPr/>
          </p:nvSpPr>
          <p:spPr bwMode="auto">
            <a:xfrm>
              <a:off x="1008" y="227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3" name="Oval 173"/>
            <p:cNvSpPr>
              <a:spLocks noChangeArrowheads="1"/>
            </p:cNvSpPr>
            <p:nvPr/>
          </p:nvSpPr>
          <p:spPr bwMode="auto">
            <a:xfrm>
              <a:off x="1288" y="231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4" name="Oval 174"/>
            <p:cNvSpPr>
              <a:spLocks noChangeArrowheads="1"/>
            </p:cNvSpPr>
            <p:nvPr/>
          </p:nvSpPr>
          <p:spPr bwMode="auto">
            <a:xfrm>
              <a:off x="1616" y="230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5" name="Oval 175"/>
            <p:cNvSpPr>
              <a:spLocks noChangeArrowheads="1"/>
            </p:cNvSpPr>
            <p:nvPr/>
          </p:nvSpPr>
          <p:spPr bwMode="auto">
            <a:xfrm>
              <a:off x="1920" y="226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6" name="Oval 176"/>
            <p:cNvSpPr>
              <a:spLocks noChangeArrowheads="1"/>
            </p:cNvSpPr>
            <p:nvPr/>
          </p:nvSpPr>
          <p:spPr bwMode="auto">
            <a:xfrm>
              <a:off x="2336" y="228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7" name="Oval 177"/>
            <p:cNvSpPr>
              <a:spLocks noChangeArrowheads="1"/>
            </p:cNvSpPr>
            <p:nvPr/>
          </p:nvSpPr>
          <p:spPr bwMode="auto">
            <a:xfrm>
              <a:off x="2336" y="3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8" name="Oval 178"/>
            <p:cNvSpPr>
              <a:spLocks noChangeArrowheads="1"/>
            </p:cNvSpPr>
            <p:nvPr/>
          </p:nvSpPr>
          <p:spPr bwMode="auto">
            <a:xfrm>
              <a:off x="656" y="3656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59" name="Oval 179"/>
            <p:cNvSpPr>
              <a:spLocks noChangeArrowheads="1"/>
            </p:cNvSpPr>
            <p:nvPr/>
          </p:nvSpPr>
          <p:spPr bwMode="auto">
            <a:xfrm>
              <a:off x="2544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60" name="Oval 180"/>
            <p:cNvSpPr>
              <a:spLocks noChangeArrowheads="1"/>
            </p:cNvSpPr>
            <p:nvPr/>
          </p:nvSpPr>
          <p:spPr bwMode="auto">
            <a:xfrm>
              <a:off x="2824" y="1832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61" name="Oval 181"/>
            <p:cNvSpPr>
              <a:spLocks noChangeArrowheads="1"/>
            </p:cNvSpPr>
            <p:nvPr/>
          </p:nvSpPr>
          <p:spPr bwMode="auto">
            <a:xfrm>
              <a:off x="1552" y="1648"/>
              <a:ext cx="56" cy="5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53463" name="Picture 183" descr="dog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038850"/>
            <a:ext cx="1081088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3474" name="Group 194"/>
          <p:cNvGrpSpPr>
            <a:grpSpLocks/>
          </p:cNvGrpSpPr>
          <p:nvPr/>
        </p:nvGrpSpPr>
        <p:grpSpPr bwMode="auto">
          <a:xfrm>
            <a:off x="3830638" y="1506126"/>
            <a:ext cx="2057400" cy="1373187"/>
            <a:chOff x="2288" y="431"/>
            <a:chExt cx="1296" cy="865"/>
          </a:xfrm>
        </p:grpSpPr>
        <p:sp>
          <p:nvSpPr>
            <p:cNvPr id="353464" name="AutoShape 184" descr="Розовая тисненая бумага"/>
            <p:cNvSpPr>
              <a:spLocks noChangeArrowheads="1"/>
            </p:cNvSpPr>
            <p:nvPr/>
          </p:nvSpPr>
          <p:spPr bwMode="auto">
            <a:xfrm>
              <a:off x="2288" y="568"/>
              <a:ext cx="1296" cy="720"/>
            </a:xfrm>
            <a:prstGeom prst="cube">
              <a:avLst>
                <a:gd name="adj" fmla="val 25000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65" name="Text Box 185"/>
            <p:cNvSpPr txBox="1">
              <a:spLocks noChangeArrowheads="1"/>
            </p:cNvSpPr>
            <p:nvPr/>
          </p:nvSpPr>
          <p:spPr bwMode="auto">
            <a:xfrm rot="-611495">
              <a:off x="2343" y="801"/>
              <a:ext cx="10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32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т  о  р  т</a:t>
              </a:r>
            </a:p>
          </p:txBody>
        </p:sp>
        <p:sp>
          <p:nvSpPr>
            <p:cNvPr id="353467" name="Freeform 187"/>
            <p:cNvSpPr>
              <a:spLocks/>
            </p:cNvSpPr>
            <p:nvPr/>
          </p:nvSpPr>
          <p:spPr bwMode="auto">
            <a:xfrm>
              <a:off x="2776" y="744"/>
              <a:ext cx="136" cy="552"/>
            </a:xfrm>
            <a:custGeom>
              <a:avLst/>
              <a:gdLst>
                <a:gd name="T0" fmla="*/ 0 w 136"/>
                <a:gd name="T1" fmla="*/ 536 h 552"/>
                <a:gd name="T2" fmla="*/ 56 w 136"/>
                <a:gd name="T3" fmla="*/ 16 h 552"/>
                <a:gd name="T4" fmla="*/ 136 w 136"/>
                <a:gd name="T5" fmla="*/ 0 h 552"/>
                <a:gd name="T6" fmla="*/ 64 w 136"/>
                <a:gd name="T7" fmla="*/ 552 h 552"/>
                <a:gd name="T8" fmla="*/ 0 w 136"/>
                <a:gd name="T9" fmla="*/ 53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552">
                  <a:moveTo>
                    <a:pt x="0" y="536"/>
                  </a:moveTo>
                  <a:lnTo>
                    <a:pt x="56" y="16"/>
                  </a:lnTo>
                  <a:lnTo>
                    <a:pt x="136" y="0"/>
                  </a:lnTo>
                  <a:lnTo>
                    <a:pt x="64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68" name="Freeform 188"/>
            <p:cNvSpPr>
              <a:spLocks/>
            </p:cNvSpPr>
            <p:nvPr/>
          </p:nvSpPr>
          <p:spPr bwMode="auto">
            <a:xfrm>
              <a:off x="3456" y="648"/>
              <a:ext cx="72" cy="544"/>
            </a:xfrm>
            <a:custGeom>
              <a:avLst/>
              <a:gdLst>
                <a:gd name="T0" fmla="*/ 72 w 72"/>
                <a:gd name="T1" fmla="*/ 520 h 544"/>
                <a:gd name="T2" fmla="*/ 32 w 72"/>
                <a:gd name="T3" fmla="*/ 0 h 544"/>
                <a:gd name="T4" fmla="*/ 0 w 72"/>
                <a:gd name="T5" fmla="*/ 48 h 544"/>
                <a:gd name="T6" fmla="*/ 40 w 72"/>
                <a:gd name="T7" fmla="*/ 544 h 544"/>
                <a:gd name="T8" fmla="*/ 72 w 72"/>
                <a:gd name="T9" fmla="*/ 52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4">
                  <a:moveTo>
                    <a:pt x="72" y="520"/>
                  </a:moveTo>
                  <a:lnTo>
                    <a:pt x="32" y="0"/>
                  </a:lnTo>
                  <a:lnTo>
                    <a:pt x="0" y="48"/>
                  </a:lnTo>
                  <a:lnTo>
                    <a:pt x="40" y="544"/>
                  </a:lnTo>
                  <a:lnTo>
                    <a:pt x="72" y="52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69" name="Freeform 189"/>
            <p:cNvSpPr>
              <a:spLocks/>
            </p:cNvSpPr>
            <p:nvPr/>
          </p:nvSpPr>
          <p:spPr bwMode="auto">
            <a:xfrm>
              <a:off x="2360" y="632"/>
              <a:ext cx="1104" cy="136"/>
            </a:xfrm>
            <a:custGeom>
              <a:avLst/>
              <a:gdLst>
                <a:gd name="T0" fmla="*/ 56 w 1104"/>
                <a:gd name="T1" fmla="*/ 0 h 136"/>
                <a:gd name="T2" fmla="*/ 1104 w 1104"/>
                <a:gd name="T3" fmla="*/ 32 h 136"/>
                <a:gd name="T4" fmla="*/ 1088 w 1104"/>
                <a:gd name="T5" fmla="*/ 56 h 136"/>
                <a:gd name="T6" fmla="*/ 568 w 1104"/>
                <a:gd name="T7" fmla="*/ 64 h 136"/>
                <a:gd name="T8" fmla="*/ 536 w 1104"/>
                <a:gd name="T9" fmla="*/ 136 h 136"/>
                <a:gd name="T10" fmla="*/ 480 w 1104"/>
                <a:gd name="T11" fmla="*/ 128 h 136"/>
                <a:gd name="T12" fmla="*/ 504 w 1104"/>
                <a:gd name="T13" fmla="*/ 64 h 136"/>
                <a:gd name="T14" fmla="*/ 0 w 1104"/>
                <a:gd name="T15" fmla="*/ 56 h 136"/>
                <a:gd name="T16" fmla="*/ 56 w 1104"/>
                <a:gd name="T1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4" h="136">
                  <a:moveTo>
                    <a:pt x="56" y="0"/>
                  </a:moveTo>
                  <a:lnTo>
                    <a:pt x="1104" y="32"/>
                  </a:lnTo>
                  <a:lnTo>
                    <a:pt x="1088" y="56"/>
                  </a:lnTo>
                  <a:lnTo>
                    <a:pt x="568" y="64"/>
                  </a:lnTo>
                  <a:lnTo>
                    <a:pt x="536" y="136"/>
                  </a:lnTo>
                  <a:lnTo>
                    <a:pt x="480" y="128"/>
                  </a:lnTo>
                  <a:lnTo>
                    <a:pt x="504" y="64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70" name="Freeform 190"/>
            <p:cNvSpPr>
              <a:spLocks/>
            </p:cNvSpPr>
            <p:nvPr/>
          </p:nvSpPr>
          <p:spPr bwMode="auto">
            <a:xfrm>
              <a:off x="2745" y="431"/>
              <a:ext cx="192" cy="286"/>
            </a:xfrm>
            <a:custGeom>
              <a:avLst/>
              <a:gdLst>
                <a:gd name="T0" fmla="*/ 247 w 288"/>
                <a:gd name="T1" fmla="*/ 481 h 494"/>
                <a:gd name="T2" fmla="*/ 47 w 288"/>
                <a:gd name="T3" fmla="*/ 329 h 494"/>
                <a:gd name="T4" fmla="*/ 7 w 288"/>
                <a:gd name="T5" fmla="*/ 97 h 494"/>
                <a:gd name="T6" fmla="*/ 87 w 288"/>
                <a:gd name="T7" fmla="*/ 9 h 494"/>
                <a:gd name="T8" fmla="*/ 167 w 288"/>
                <a:gd name="T9" fmla="*/ 41 h 494"/>
                <a:gd name="T10" fmla="*/ 191 w 288"/>
                <a:gd name="T11" fmla="*/ 177 h 494"/>
                <a:gd name="T12" fmla="*/ 279 w 288"/>
                <a:gd name="T13" fmla="*/ 409 h 494"/>
                <a:gd name="T14" fmla="*/ 247 w 288"/>
                <a:gd name="T15" fmla="*/ 48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71" name="Freeform 191"/>
            <p:cNvSpPr>
              <a:spLocks/>
            </p:cNvSpPr>
            <p:nvPr/>
          </p:nvSpPr>
          <p:spPr bwMode="auto">
            <a:xfrm rot="4280698">
              <a:off x="2923" y="410"/>
              <a:ext cx="164" cy="295"/>
            </a:xfrm>
            <a:custGeom>
              <a:avLst/>
              <a:gdLst>
                <a:gd name="T0" fmla="*/ 247 w 288"/>
                <a:gd name="T1" fmla="*/ 481 h 494"/>
                <a:gd name="T2" fmla="*/ 47 w 288"/>
                <a:gd name="T3" fmla="*/ 329 h 494"/>
                <a:gd name="T4" fmla="*/ 7 w 288"/>
                <a:gd name="T5" fmla="*/ 97 h 494"/>
                <a:gd name="T6" fmla="*/ 87 w 288"/>
                <a:gd name="T7" fmla="*/ 9 h 494"/>
                <a:gd name="T8" fmla="*/ 167 w 288"/>
                <a:gd name="T9" fmla="*/ 41 h 494"/>
                <a:gd name="T10" fmla="*/ 191 w 288"/>
                <a:gd name="T11" fmla="*/ 177 h 494"/>
                <a:gd name="T12" fmla="*/ 279 w 288"/>
                <a:gd name="T13" fmla="*/ 409 h 494"/>
                <a:gd name="T14" fmla="*/ 247 w 288"/>
                <a:gd name="T15" fmla="*/ 481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494">
                  <a:moveTo>
                    <a:pt x="247" y="481"/>
                  </a:moveTo>
                  <a:cubicBezTo>
                    <a:pt x="208" y="468"/>
                    <a:pt x="87" y="393"/>
                    <a:pt x="47" y="329"/>
                  </a:cubicBezTo>
                  <a:cubicBezTo>
                    <a:pt x="7" y="265"/>
                    <a:pt x="0" y="150"/>
                    <a:pt x="7" y="97"/>
                  </a:cubicBezTo>
                  <a:cubicBezTo>
                    <a:pt x="14" y="44"/>
                    <a:pt x="60" y="18"/>
                    <a:pt x="87" y="9"/>
                  </a:cubicBezTo>
                  <a:cubicBezTo>
                    <a:pt x="114" y="0"/>
                    <a:pt x="150" y="13"/>
                    <a:pt x="167" y="41"/>
                  </a:cubicBezTo>
                  <a:cubicBezTo>
                    <a:pt x="184" y="69"/>
                    <a:pt x="172" y="116"/>
                    <a:pt x="191" y="177"/>
                  </a:cubicBezTo>
                  <a:cubicBezTo>
                    <a:pt x="210" y="238"/>
                    <a:pt x="270" y="358"/>
                    <a:pt x="279" y="409"/>
                  </a:cubicBezTo>
                  <a:cubicBezTo>
                    <a:pt x="288" y="460"/>
                    <a:pt x="286" y="494"/>
                    <a:pt x="247" y="481"/>
                  </a:cubicBezTo>
                  <a:close/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72" name="Freeform 192"/>
            <p:cNvSpPr>
              <a:spLocks/>
            </p:cNvSpPr>
            <p:nvPr/>
          </p:nvSpPr>
          <p:spPr bwMode="auto">
            <a:xfrm>
              <a:off x="2679" y="672"/>
              <a:ext cx="193" cy="304"/>
            </a:xfrm>
            <a:custGeom>
              <a:avLst/>
              <a:gdLst>
                <a:gd name="T0" fmla="*/ 193 w 193"/>
                <a:gd name="T1" fmla="*/ 0 h 304"/>
                <a:gd name="T2" fmla="*/ 73 w 193"/>
                <a:gd name="T3" fmla="*/ 72 h 304"/>
                <a:gd name="T4" fmla="*/ 1 w 193"/>
                <a:gd name="T5" fmla="*/ 160 h 304"/>
                <a:gd name="T6" fmla="*/ 65 w 193"/>
                <a:gd name="T7" fmla="*/ 224 h 304"/>
                <a:gd name="T8" fmla="*/ 97 w 193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73" name="Freeform 193"/>
            <p:cNvSpPr>
              <a:spLocks/>
            </p:cNvSpPr>
            <p:nvPr/>
          </p:nvSpPr>
          <p:spPr bwMode="auto">
            <a:xfrm flipH="1">
              <a:off x="2991" y="672"/>
              <a:ext cx="81" cy="240"/>
            </a:xfrm>
            <a:custGeom>
              <a:avLst/>
              <a:gdLst>
                <a:gd name="T0" fmla="*/ 193 w 193"/>
                <a:gd name="T1" fmla="*/ 0 h 304"/>
                <a:gd name="T2" fmla="*/ 73 w 193"/>
                <a:gd name="T3" fmla="*/ 72 h 304"/>
                <a:gd name="T4" fmla="*/ 1 w 193"/>
                <a:gd name="T5" fmla="*/ 160 h 304"/>
                <a:gd name="T6" fmla="*/ 65 w 193"/>
                <a:gd name="T7" fmla="*/ 224 h 304"/>
                <a:gd name="T8" fmla="*/ 97 w 193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04">
                  <a:moveTo>
                    <a:pt x="193" y="0"/>
                  </a:moveTo>
                  <a:cubicBezTo>
                    <a:pt x="149" y="22"/>
                    <a:pt x="105" y="45"/>
                    <a:pt x="73" y="72"/>
                  </a:cubicBezTo>
                  <a:cubicBezTo>
                    <a:pt x="41" y="99"/>
                    <a:pt x="2" y="135"/>
                    <a:pt x="1" y="160"/>
                  </a:cubicBezTo>
                  <a:cubicBezTo>
                    <a:pt x="0" y="185"/>
                    <a:pt x="49" y="200"/>
                    <a:pt x="65" y="224"/>
                  </a:cubicBezTo>
                  <a:cubicBezTo>
                    <a:pt x="81" y="248"/>
                    <a:pt x="94" y="291"/>
                    <a:pt x="97" y="30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53475" name="Picture 195" descr="AO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20" y="4737699"/>
            <a:ext cx="3005138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3478" name="Group 198"/>
          <p:cNvGrpSpPr>
            <a:grpSpLocks/>
          </p:cNvGrpSpPr>
          <p:nvPr/>
        </p:nvGrpSpPr>
        <p:grpSpPr bwMode="auto">
          <a:xfrm>
            <a:off x="-14842" y="76200"/>
            <a:ext cx="9067800" cy="6705600"/>
            <a:chOff x="168" y="176"/>
            <a:chExt cx="5408" cy="3928"/>
          </a:xfrm>
        </p:grpSpPr>
        <p:sp>
          <p:nvSpPr>
            <p:cNvPr id="353479" name="Freeform 199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80" name="Freeform 200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81" name="Freeform 201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82" name="Freeform 202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83" name="Freeform 203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84" name="Freeform 204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85" name="Freeform 205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486" name="Freeform 206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9" name="Group 76"/>
          <p:cNvGrpSpPr>
            <a:grpSpLocks/>
          </p:cNvGrpSpPr>
          <p:nvPr/>
        </p:nvGrpSpPr>
        <p:grpSpPr bwMode="auto">
          <a:xfrm>
            <a:off x="807201" y="677695"/>
            <a:ext cx="1893887" cy="1101725"/>
            <a:chOff x="1584" y="3216"/>
            <a:chExt cx="1488" cy="912"/>
          </a:xfrm>
        </p:grpSpPr>
        <p:grpSp>
          <p:nvGrpSpPr>
            <p:cNvPr id="190" name="Group 73"/>
            <p:cNvGrpSpPr>
              <a:grpSpLocks/>
            </p:cNvGrpSpPr>
            <p:nvPr/>
          </p:nvGrpSpPr>
          <p:grpSpPr bwMode="auto">
            <a:xfrm>
              <a:off x="1584" y="3216"/>
              <a:ext cx="720" cy="720"/>
              <a:chOff x="1584" y="3216"/>
              <a:chExt cx="720" cy="720"/>
            </a:xfrm>
          </p:grpSpPr>
          <p:sp>
            <p:nvSpPr>
              <p:cNvPr id="201" name="AutoShape 50"/>
              <p:cNvSpPr>
                <a:spLocks noChangeArrowheads="1"/>
              </p:cNvSpPr>
              <p:nvPr/>
            </p:nvSpPr>
            <p:spPr bwMode="auto">
              <a:xfrm>
                <a:off x="1584" y="3216"/>
                <a:ext cx="720" cy="720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sy="50000" kx="-2453608" rotWithShape="0">
                  <a:schemeClr val="bg2"/>
                </a:outerShdw>
              </a:effec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02" name="Oval 52"/>
              <p:cNvSpPr>
                <a:spLocks noChangeArrowheads="1"/>
              </p:cNvSpPr>
              <p:nvPr/>
            </p:nvSpPr>
            <p:spPr bwMode="auto">
              <a:xfrm>
                <a:off x="1680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3" name="Oval 53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4" name="Oval 54"/>
              <p:cNvSpPr>
                <a:spLocks noChangeArrowheads="1"/>
              </p:cNvSpPr>
              <p:nvPr/>
            </p:nvSpPr>
            <p:spPr bwMode="auto">
              <a:xfrm>
                <a:off x="1920" y="36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5" name="Oval 55"/>
              <p:cNvSpPr>
                <a:spLocks noChangeArrowheads="1"/>
              </p:cNvSpPr>
              <p:nvPr/>
            </p:nvSpPr>
            <p:spPr bwMode="auto">
              <a:xfrm>
                <a:off x="1920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6" name="Oval 56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7" name="Oval 5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8" name="Oval 58"/>
              <p:cNvSpPr>
                <a:spLocks noChangeArrowheads="1"/>
              </p:cNvSpPr>
              <p:nvPr/>
            </p:nvSpPr>
            <p:spPr bwMode="auto">
              <a:xfrm>
                <a:off x="2208" y="34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9" name="Oval 59"/>
              <p:cNvSpPr>
                <a:spLocks noChangeArrowheads="1"/>
              </p:cNvSpPr>
              <p:nvPr/>
            </p:nvSpPr>
            <p:spPr bwMode="auto">
              <a:xfrm>
                <a:off x="2160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10" name="Oval 60"/>
              <p:cNvSpPr>
                <a:spLocks noChangeArrowheads="1"/>
              </p:cNvSpPr>
              <p:nvPr/>
            </p:nvSpPr>
            <p:spPr bwMode="auto">
              <a:xfrm>
                <a:off x="2208" y="36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11" name="Oval 61"/>
              <p:cNvSpPr>
                <a:spLocks noChangeArrowheads="1"/>
              </p:cNvSpPr>
              <p:nvPr/>
            </p:nvSpPr>
            <p:spPr bwMode="auto">
              <a:xfrm>
                <a:off x="1776" y="32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12" name="Oval 62"/>
              <p:cNvSpPr>
                <a:spLocks noChangeArrowheads="1"/>
              </p:cNvSpPr>
              <p:nvPr/>
            </p:nvSpPr>
            <p:spPr bwMode="auto">
              <a:xfrm>
                <a:off x="2016" y="33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</p:grpSp>
        <p:grpSp>
          <p:nvGrpSpPr>
            <p:cNvPr id="191" name="Group 75"/>
            <p:cNvGrpSpPr>
              <a:grpSpLocks/>
            </p:cNvGrpSpPr>
            <p:nvPr/>
          </p:nvGrpSpPr>
          <p:grpSpPr bwMode="auto">
            <a:xfrm>
              <a:off x="2352" y="3408"/>
              <a:ext cx="720" cy="720"/>
              <a:chOff x="2352" y="3408"/>
              <a:chExt cx="720" cy="720"/>
            </a:xfrm>
          </p:grpSpPr>
          <p:sp>
            <p:nvSpPr>
              <p:cNvPr id="192" name="AutoShape 51"/>
              <p:cNvSpPr>
                <a:spLocks noChangeArrowheads="1"/>
              </p:cNvSpPr>
              <p:nvPr/>
            </p:nvSpPr>
            <p:spPr bwMode="auto">
              <a:xfrm flipH="1">
                <a:off x="2352" y="3408"/>
                <a:ext cx="720" cy="720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prstShdw prst="shdw12">
                  <a:schemeClr val="bg2"/>
                </a:prstShdw>
              </a:effec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93" name="Oval 63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94" name="Oval 64"/>
              <p:cNvSpPr>
                <a:spLocks noChangeArrowheads="1"/>
              </p:cNvSpPr>
              <p:nvPr/>
            </p:nvSpPr>
            <p:spPr bwMode="auto">
              <a:xfrm>
                <a:off x="2928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95" name="Oval 65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96" name="Oval 66"/>
              <p:cNvSpPr>
                <a:spLocks noChangeArrowheads="1"/>
              </p:cNvSpPr>
              <p:nvPr/>
            </p:nvSpPr>
            <p:spPr bwMode="auto">
              <a:xfrm>
                <a:off x="2592" y="39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97" name="Oval 67"/>
              <p:cNvSpPr>
                <a:spLocks noChangeArrowheads="1"/>
              </p:cNvSpPr>
              <p:nvPr/>
            </p:nvSpPr>
            <p:spPr bwMode="auto">
              <a:xfrm>
                <a:off x="2784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98" name="Oval 68"/>
              <p:cNvSpPr>
                <a:spLocks noChangeArrowheads="1"/>
              </p:cNvSpPr>
              <p:nvPr/>
            </p:nvSpPr>
            <p:spPr bwMode="auto">
              <a:xfrm>
                <a:off x="2400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199" name="Oval 69"/>
              <p:cNvSpPr>
                <a:spLocks noChangeArrowheads="1"/>
              </p:cNvSpPr>
              <p:nvPr/>
            </p:nvSpPr>
            <p:spPr bwMode="auto">
              <a:xfrm>
                <a:off x="2496" y="34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  <p:sp>
            <p:nvSpPr>
              <p:cNvPr id="200" name="Oval 71"/>
              <p:cNvSpPr>
                <a:spLocks noChangeArrowheads="1"/>
              </p:cNvSpPr>
              <p:nvPr/>
            </p:nvSpPr>
            <p:spPr bwMode="auto">
              <a:xfrm>
                <a:off x="2880" y="350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ru-RU" altLang="ru-RU" sz="2800"/>
              </a:p>
            </p:txBody>
          </p:sp>
        </p:grpSp>
      </p:grpSp>
      <p:pic>
        <p:nvPicPr>
          <p:cNvPr id="213" name="Picture 100" descr="BOOK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851">
            <a:off x="2973513" y="4569329"/>
            <a:ext cx="25669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25" y="785794"/>
            <a:ext cx="7215238" cy="5412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WordArt 2"/>
          <p:cNvSpPr>
            <a:spLocks noChangeArrowheads="1" noChangeShapeType="1" noTextEdit="1"/>
          </p:cNvSpPr>
          <p:nvPr/>
        </p:nvSpPr>
        <p:spPr bwMode="auto">
          <a:xfrm>
            <a:off x="5074526" y="5796107"/>
            <a:ext cx="3260725" cy="71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baseline="-2500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 класс</a:t>
            </a:r>
          </a:p>
        </p:txBody>
      </p:sp>
      <p:sp>
        <p:nvSpPr>
          <p:cNvPr id="361477" name="WordArt 5"/>
          <p:cNvSpPr>
            <a:spLocks noChangeArrowheads="1" noChangeShapeType="1" noTextEdit="1"/>
          </p:cNvSpPr>
          <p:nvPr/>
        </p:nvSpPr>
        <p:spPr bwMode="auto">
          <a:xfrm>
            <a:off x="535129" y="308369"/>
            <a:ext cx="8180275" cy="4847831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Объём</a:t>
            </a:r>
            <a:r>
              <a:rPr lang="ru-RU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6600" b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прямоугольного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kern="10" baseline="-25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параллелепипеда</a:t>
            </a:r>
          </a:p>
        </p:txBody>
      </p:sp>
      <p:grpSp>
        <p:nvGrpSpPr>
          <p:cNvPr id="361478" name="Group 6"/>
          <p:cNvGrpSpPr>
            <a:grpSpLocks/>
          </p:cNvGrpSpPr>
          <p:nvPr/>
        </p:nvGrpSpPr>
        <p:grpSpPr bwMode="auto">
          <a:xfrm>
            <a:off x="25400" y="76200"/>
            <a:ext cx="9067800" cy="6705600"/>
            <a:chOff x="168" y="176"/>
            <a:chExt cx="5408" cy="3928"/>
          </a:xfrm>
        </p:grpSpPr>
        <p:sp>
          <p:nvSpPr>
            <p:cNvPr id="361479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480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481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482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483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484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485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486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3200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" name="AutoShape 1102"/>
          <p:cNvSpPr>
            <a:spLocks noChangeArrowheads="1"/>
          </p:cNvSpPr>
          <p:nvPr/>
        </p:nvSpPr>
        <p:spPr bwMode="auto">
          <a:xfrm rot="16200000">
            <a:off x="890783" y="4694428"/>
            <a:ext cx="1512541" cy="2304334"/>
          </a:xfrm>
          <a:prstGeom prst="cube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41293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3"/>
          <p:cNvGrpSpPr>
            <a:grpSpLocks/>
          </p:cNvGrpSpPr>
          <p:nvPr/>
        </p:nvGrpSpPr>
        <p:grpSpPr bwMode="auto">
          <a:xfrm>
            <a:off x="531813" y="2971800"/>
            <a:ext cx="763587" cy="3430588"/>
            <a:chOff x="4847" y="1199"/>
            <a:chExt cx="481" cy="2161"/>
          </a:xfrm>
        </p:grpSpPr>
        <p:grpSp>
          <p:nvGrpSpPr>
            <p:cNvPr id="3" name="Group 112"/>
            <p:cNvGrpSpPr>
              <a:grpSpLocks/>
            </p:cNvGrpSpPr>
            <p:nvPr/>
          </p:nvGrpSpPr>
          <p:grpSpPr bwMode="auto">
            <a:xfrm rot="5400000" flipH="1" flipV="1">
              <a:off x="4344" y="2376"/>
              <a:ext cx="1488" cy="480"/>
              <a:chOff x="960" y="1968"/>
              <a:chExt cx="1488" cy="480"/>
            </a:xfrm>
          </p:grpSpPr>
          <p:sp>
            <p:nvSpPr>
              <p:cNvPr id="37020" name="AutoShape 99"/>
              <p:cNvSpPr>
                <a:spLocks noChangeArrowheads="1"/>
              </p:cNvSpPr>
              <p:nvPr/>
            </p:nvSpPr>
            <p:spPr bwMode="auto">
              <a:xfrm>
                <a:off x="960" y="1968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189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21" name="AutoShape 100"/>
              <p:cNvSpPr>
                <a:spLocks noChangeArrowheads="1"/>
              </p:cNvSpPr>
              <p:nvPr/>
            </p:nvSpPr>
            <p:spPr bwMode="auto">
              <a:xfrm>
                <a:off x="1296" y="1968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189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22" name="AutoShape 101"/>
              <p:cNvSpPr>
                <a:spLocks noChangeArrowheads="1"/>
              </p:cNvSpPr>
              <p:nvPr/>
            </p:nvSpPr>
            <p:spPr bwMode="auto">
              <a:xfrm>
                <a:off x="1632" y="1968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189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23" name="AutoShape 102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003B00"/>
                  </a:gs>
                  <a:gs pos="100000">
                    <a:srgbClr val="008000"/>
                  </a:gs>
                </a:gsLst>
                <a:lin ang="189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37018" name="AutoShape 103"/>
            <p:cNvSpPr>
              <a:spLocks noChangeArrowheads="1"/>
            </p:cNvSpPr>
            <p:nvPr/>
          </p:nvSpPr>
          <p:spPr bwMode="auto">
            <a:xfrm rot="-5400000">
              <a:off x="4847" y="1535"/>
              <a:ext cx="480" cy="480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189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7019" name="AutoShape 104"/>
            <p:cNvSpPr>
              <a:spLocks noChangeArrowheads="1"/>
            </p:cNvSpPr>
            <p:nvPr/>
          </p:nvSpPr>
          <p:spPr bwMode="auto">
            <a:xfrm rot="-5400000">
              <a:off x="4847" y="1199"/>
              <a:ext cx="480" cy="480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189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6734" name="AutoShape 110"/>
          <p:cNvSpPr>
            <a:spLocks noChangeArrowheads="1"/>
          </p:cNvSpPr>
          <p:nvPr/>
        </p:nvSpPr>
        <p:spPr bwMode="auto">
          <a:xfrm>
            <a:off x="6643688" y="1357313"/>
            <a:ext cx="762000" cy="7620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28575">
            <a:solidFill>
              <a:srgbClr val="0019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4" name="Group 152"/>
          <p:cNvGrpSpPr>
            <a:grpSpLocks/>
          </p:cNvGrpSpPr>
          <p:nvPr/>
        </p:nvGrpSpPr>
        <p:grpSpPr bwMode="auto">
          <a:xfrm>
            <a:off x="1905000" y="4038600"/>
            <a:ext cx="1295400" cy="2362200"/>
            <a:chOff x="3408" y="1680"/>
            <a:chExt cx="816" cy="1488"/>
          </a:xfrm>
        </p:grpSpPr>
        <p:grpSp>
          <p:nvGrpSpPr>
            <p:cNvPr id="5" name="Group 146"/>
            <p:cNvGrpSpPr>
              <a:grpSpLocks/>
            </p:cNvGrpSpPr>
            <p:nvPr/>
          </p:nvGrpSpPr>
          <p:grpSpPr bwMode="auto">
            <a:xfrm>
              <a:off x="3744" y="1680"/>
              <a:ext cx="480" cy="1488"/>
              <a:chOff x="4631" y="1319"/>
              <a:chExt cx="480" cy="1488"/>
            </a:xfrm>
          </p:grpSpPr>
          <p:sp>
            <p:nvSpPr>
              <p:cNvPr id="37013" name="AutoShape 95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2327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14" name="AutoShape 96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1991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15" name="AutoShape 97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1655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16" name="AutoShape 98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1319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grpSp>
          <p:nvGrpSpPr>
            <p:cNvPr id="6" name="Group 147"/>
            <p:cNvGrpSpPr>
              <a:grpSpLocks/>
            </p:cNvGrpSpPr>
            <p:nvPr/>
          </p:nvGrpSpPr>
          <p:grpSpPr bwMode="auto">
            <a:xfrm>
              <a:off x="3408" y="1680"/>
              <a:ext cx="480" cy="1488"/>
              <a:chOff x="4631" y="1319"/>
              <a:chExt cx="480" cy="1488"/>
            </a:xfrm>
          </p:grpSpPr>
          <p:sp>
            <p:nvSpPr>
              <p:cNvPr id="37009" name="AutoShape 148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2327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10" name="AutoShape 149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1991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11" name="AutoShape 150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1655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7012" name="AutoShape 151"/>
              <p:cNvSpPr>
                <a:spLocks noChangeArrowheads="1"/>
              </p:cNvSpPr>
              <p:nvPr/>
            </p:nvSpPr>
            <p:spPr bwMode="auto">
              <a:xfrm rot="5400000" flipH="1" flipV="1">
                <a:off x="4631" y="1319"/>
                <a:ext cx="480" cy="480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AE5DAE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38100">
                <a:solidFill>
                  <a:srgbClr val="660033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</p:grpSp>
      <p:grpSp>
        <p:nvGrpSpPr>
          <p:cNvPr id="7" name="Group 226"/>
          <p:cNvGrpSpPr>
            <a:grpSpLocks/>
          </p:cNvGrpSpPr>
          <p:nvPr/>
        </p:nvGrpSpPr>
        <p:grpSpPr bwMode="auto">
          <a:xfrm>
            <a:off x="3929063" y="4286250"/>
            <a:ext cx="4800600" cy="2133600"/>
            <a:chOff x="2400" y="2640"/>
            <a:chExt cx="3024" cy="1344"/>
          </a:xfrm>
        </p:grpSpPr>
        <p:grpSp>
          <p:nvGrpSpPr>
            <p:cNvPr id="8" name="Group 195"/>
            <p:cNvGrpSpPr>
              <a:grpSpLocks/>
            </p:cNvGrpSpPr>
            <p:nvPr/>
          </p:nvGrpSpPr>
          <p:grpSpPr bwMode="auto">
            <a:xfrm>
              <a:off x="2400" y="3312"/>
              <a:ext cx="3024" cy="672"/>
              <a:chOff x="960" y="2688"/>
              <a:chExt cx="3024" cy="672"/>
            </a:xfrm>
          </p:grpSpPr>
          <p:grpSp>
            <p:nvGrpSpPr>
              <p:cNvPr id="9" name="Group 119"/>
              <p:cNvGrpSpPr>
                <a:grpSpLocks/>
              </p:cNvGrpSpPr>
              <p:nvPr/>
            </p:nvGrpSpPr>
            <p:grpSpPr bwMode="auto">
              <a:xfrm>
                <a:off x="960" y="2688"/>
                <a:ext cx="1680" cy="672"/>
                <a:chOff x="960" y="2448"/>
                <a:chExt cx="1680" cy="672"/>
              </a:xfrm>
            </p:grpSpPr>
            <p:sp>
              <p:nvSpPr>
                <p:cNvPr id="36995" name="AutoShape 117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6" name="AutoShape 118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7" name="AutoShape 116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8" name="AutoShape 114"/>
                <p:cNvSpPr>
                  <a:spLocks noChangeArrowheads="1"/>
                </p:cNvSpPr>
                <p:nvPr/>
              </p:nvSpPr>
              <p:spPr bwMode="auto">
                <a:xfrm>
                  <a:off x="1056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9" name="AutoShape 115"/>
                <p:cNvSpPr>
                  <a:spLocks noChangeArrowheads="1"/>
                </p:cNvSpPr>
                <p:nvPr/>
              </p:nvSpPr>
              <p:spPr bwMode="auto">
                <a:xfrm>
                  <a:off x="1392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000" name="AutoShape 109"/>
                <p:cNvSpPr>
                  <a:spLocks noChangeArrowheads="1"/>
                </p:cNvSpPr>
                <p:nvPr/>
              </p:nvSpPr>
              <p:spPr bwMode="auto">
                <a:xfrm>
                  <a:off x="1728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001" name="AutoShape 108"/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002" name="AutoShape 107"/>
                <p:cNvSpPr>
                  <a:spLocks noChangeArrowheads="1"/>
                </p:cNvSpPr>
                <p:nvPr/>
              </p:nvSpPr>
              <p:spPr bwMode="auto">
                <a:xfrm>
                  <a:off x="2064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003" name="AutoShape 91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004" name="AutoShape 92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005" name="AutoShape 93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7006" name="AutoShape 94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0" name="Group 179"/>
              <p:cNvGrpSpPr>
                <a:grpSpLocks/>
              </p:cNvGrpSpPr>
              <p:nvPr/>
            </p:nvGrpSpPr>
            <p:grpSpPr bwMode="auto">
              <a:xfrm>
                <a:off x="2304" y="2688"/>
                <a:ext cx="1680" cy="672"/>
                <a:chOff x="960" y="2448"/>
                <a:chExt cx="1680" cy="672"/>
              </a:xfrm>
            </p:grpSpPr>
            <p:sp>
              <p:nvSpPr>
                <p:cNvPr id="36983" name="AutoShape 180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84" name="AutoShape 181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85" name="AutoShape 182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86" name="AutoShape 183"/>
                <p:cNvSpPr>
                  <a:spLocks noChangeArrowheads="1"/>
                </p:cNvSpPr>
                <p:nvPr/>
              </p:nvSpPr>
              <p:spPr bwMode="auto">
                <a:xfrm>
                  <a:off x="1056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87" name="AutoShape 184"/>
                <p:cNvSpPr>
                  <a:spLocks noChangeArrowheads="1"/>
                </p:cNvSpPr>
                <p:nvPr/>
              </p:nvSpPr>
              <p:spPr bwMode="auto">
                <a:xfrm>
                  <a:off x="1392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88" name="AutoShape 185"/>
                <p:cNvSpPr>
                  <a:spLocks noChangeArrowheads="1"/>
                </p:cNvSpPr>
                <p:nvPr/>
              </p:nvSpPr>
              <p:spPr bwMode="auto">
                <a:xfrm>
                  <a:off x="1728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89" name="AutoShape 186"/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0" name="AutoShape 187"/>
                <p:cNvSpPr>
                  <a:spLocks noChangeArrowheads="1"/>
                </p:cNvSpPr>
                <p:nvPr/>
              </p:nvSpPr>
              <p:spPr bwMode="auto">
                <a:xfrm>
                  <a:off x="2064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1" name="AutoShape 188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2" name="AutoShape 189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3" name="AutoShape 190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94" name="AutoShape 191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grpSp>
          <p:nvGrpSpPr>
            <p:cNvPr id="11" name="Group 194"/>
            <p:cNvGrpSpPr>
              <a:grpSpLocks/>
            </p:cNvGrpSpPr>
            <p:nvPr/>
          </p:nvGrpSpPr>
          <p:grpSpPr bwMode="auto">
            <a:xfrm>
              <a:off x="2400" y="2976"/>
              <a:ext cx="3024" cy="672"/>
              <a:chOff x="960" y="2352"/>
              <a:chExt cx="3024" cy="672"/>
            </a:xfrm>
          </p:grpSpPr>
          <p:grpSp>
            <p:nvGrpSpPr>
              <p:cNvPr id="12" name="Group 120"/>
              <p:cNvGrpSpPr>
                <a:grpSpLocks/>
              </p:cNvGrpSpPr>
              <p:nvPr/>
            </p:nvGrpSpPr>
            <p:grpSpPr bwMode="auto">
              <a:xfrm>
                <a:off x="960" y="2352"/>
                <a:ext cx="1680" cy="672"/>
                <a:chOff x="960" y="2448"/>
                <a:chExt cx="1680" cy="672"/>
              </a:xfrm>
            </p:grpSpPr>
            <p:sp>
              <p:nvSpPr>
                <p:cNvPr id="36969" name="AutoShape 121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0" name="AutoShape 122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1" name="AutoShape 123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2" name="AutoShape 124"/>
                <p:cNvSpPr>
                  <a:spLocks noChangeArrowheads="1"/>
                </p:cNvSpPr>
                <p:nvPr/>
              </p:nvSpPr>
              <p:spPr bwMode="auto">
                <a:xfrm>
                  <a:off x="1056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3" name="AutoShape 125"/>
                <p:cNvSpPr>
                  <a:spLocks noChangeArrowheads="1"/>
                </p:cNvSpPr>
                <p:nvPr/>
              </p:nvSpPr>
              <p:spPr bwMode="auto">
                <a:xfrm>
                  <a:off x="1392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4" name="AutoShape 126"/>
                <p:cNvSpPr>
                  <a:spLocks noChangeArrowheads="1"/>
                </p:cNvSpPr>
                <p:nvPr/>
              </p:nvSpPr>
              <p:spPr bwMode="auto">
                <a:xfrm>
                  <a:off x="1728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5" name="AutoShape 127"/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6" name="AutoShape 128"/>
                <p:cNvSpPr>
                  <a:spLocks noChangeArrowheads="1"/>
                </p:cNvSpPr>
                <p:nvPr/>
              </p:nvSpPr>
              <p:spPr bwMode="auto">
                <a:xfrm>
                  <a:off x="2064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7" name="AutoShape 129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8" name="AutoShape 130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79" name="AutoShape 131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80" name="AutoShape 132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3" name="Group 166"/>
              <p:cNvGrpSpPr>
                <a:grpSpLocks/>
              </p:cNvGrpSpPr>
              <p:nvPr/>
            </p:nvGrpSpPr>
            <p:grpSpPr bwMode="auto">
              <a:xfrm>
                <a:off x="2304" y="2352"/>
                <a:ext cx="1680" cy="672"/>
                <a:chOff x="960" y="2448"/>
                <a:chExt cx="1680" cy="672"/>
              </a:xfrm>
            </p:grpSpPr>
            <p:sp>
              <p:nvSpPr>
                <p:cNvPr id="36957" name="AutoShape 167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58" name="AutoShape 168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59" name="AutoShape 169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0" name="AutoShape 170"/>
                <p:cNvSpPr>
                  <a:spLocks noChangeArrowheads="1"/>
                </p:cNvSpPr>
                <p:nvPr/>
              </p:nvSpPr>
              <p:spPr bwMode="auto">
                <a:xfrm>
                  <a:off x="1056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1" name="AutoShape 171"/>
                <p:cNvSpPr>
                  <a:spLocks noChangeArrowheads="1"/>
                </p:cNvSpPr>
                <p:nvPr/>
              </p:nvSpPr>
              <p:spPr bwMode="auto">
                <a:xfrm>
                  <a:off x="1392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2" name="AutoShape 172"/>
                <p:cNvSpPr>
                  <a:spLocks noChangeArrowheads="1"/>
                </p:cNvSpPr>
                <p:nvPr/>
              </p:nvSpPr>
              <p:spPr bwMode="auto">
                <a:xfrm>
                  <a:off x="1728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3" name="AutoShape 173"/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4" name="AutoShape 174"/>
                <p:cNvSpPr>
                  <a:spLocks noChangeArrowheads="1"/>
                </p:cNvSpPr>
                <p:nvPr/>
              </p:nvSpPr>
              <p:spPr bwMode="auto">
                <a:xfrm>
                  <a:off x="2064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5" name="AutoShape 175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6" name="AutoShape 176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7" name="AutoShape 177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68" name="AutoShape 178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  <p:grpSp>
          <p:nvGrpSpPr>
            <p:cNvPr id="14" name="Group 193"/>
            <p:cNvGrpSpPr>
              <a:grpSpLocks/>
            </p:cNvGrpSpPr>
            <p:nvPr/>
          </p:nvGrpSpPr>
          <p:grpSpPr bwMode="auto">
            <a:xfrm>
              <a:off x="2400" y="2640"/>
              <a:ext cx="3024" cy="672"/>
              <a:chOff x="960" y="2016"/>
              <a:chExt cx="3024" cy="672"/>
            </a:xfrm>
          </p:grpSpPr>
          <p:grpSp>
            <p:nvGrpSpPr>
              <p:cNvPr id="15" name="Group 133"/>
              <p:cNvGrpSpPr>
                <a:grpSpLocks/>
              </p:cNvGrpSpPr>
              <p:nvPr/>
            </p:nvGrpSpPr>
            <p:grpSpPr bwMode="auto">
              <a:xfrm>
                <a:off x="960" y="2016"/>
                <a:ext cx="1680" cy="672"/>
                <a:chOff x="960" y="2448"/>
                <a:chExt cx="1680" cy="672"/>
              </a:xfrm>
            </p:grpSpPr>
            <p:sp>
              <p:nvSpPr>
                <p:cNvPr id="36943" name="AutoShape 134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4" name="AutoShape 135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5" name="AutoShape 136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6" name="AutoShape 137"/>
                <p:cNvSpPr>
                  <a:spLocks noChangeArrowheads="1"/>
                </p:cNvSpPr>
                <p:nvPr/>
              </p:nvSpPr>
              <p:spPr bwMode="auto">
                <a:xfrm>
                  <a:off x="1056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7" name="AutoShape 138"/>
                <p:cNvSpPr>
                  <a:spLocks noChangeArrowheads="1"/>
                </p:cNvSpPr>
                <p:nvPr/>
              </p:nvSpPr>
              <p:spPr bwMode="auto">
                <a:xfrm>
                  <a:off x="1392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8" name="AutoShape 139"/>
                <p:cNvSpPr>
                  <a:spLocks noChangeArrowheads="1"/>
                </p:cNvSpPr>
                <p:nvPr/>
              </p:nvSpPr>
              <p:spPr bwMode="auto">
                <a:xfrm>
                  <a:off x="1728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9" name="AutoShape 140"/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50" name="AutoShape 141"/>
                <p:cNvSpPr>
                  <a:spLocks noChangeArrowheads="1"/>
                </p:cNvSpPr>
                <p:nvPr/>
              </p:nvSpPr>
              <p:spPr bwMode="auto">
                <a:xfrm>
                  <a:off x="2064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51" name="AutoShape 142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52" name="AutoShape 143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53" name="AutoShape 144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54" name="AutoShape 145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  <p:grpSp>
            <p:nvGrpSpPr>
              <p:cNvPr id="16" name="Group 153"/>
              <p:cNvGrpSpPr>
                <a:grpSpLocks/>
              </p:cNvGrpSpPr>
              <p:nvPr/>
            </p:nvGrpSpPr>
            <p:grpSpPr bwMode="auto">
              <a:xfrm>
                <a:off x="2304" y="2016"/>
                <a:ext cx="1680" cy="672"/>
                <a:chOff x="960" y="2448"/>
                <a:chExt cx="1680" cy="672"/>
              </a:xfrm>
            </p:grpSpPr>
            <p:sp>
              <p:nvSpPr>
                <p:cNvPr id="36931" name="AutoShape 154"/>
                <p:cNvSpPr>
                  <a:spLocks noChangeArrowheads="1"/>
                </p:cNvSpPr>
                <p:nvPr/>
              </p:nvSpPr>
              <p:spPr bwMode="auto">
                <a:xfrm>
                  <a:off x="1152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2" name="AutoShape 155"/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3" name="AutoShape 156"/>
                <p:cNvSpPr>
                  <a:spLocks noChangeArrowheads="1"/>
                </p:cNvSpPr>
                <p:nvPr/>
              </p:nvSpPr>
              <p:spPr bwMode="auto">
                <a:xfrm>
                  <a:off x="1824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4" name="AutoShape 157"/>
                <p:cNvSpPr>
                  <a:spLocks noChangeArrowheads="1"/>
                </p:cNvSpPr>
                <p:nvPr/>
              </p:nvSpPr>
              <p:spPr bwMode="auto">
                <a:xfrm>
                  <a:off x="1056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5" name="AutoShape 158"/>
                <p:cNvSpPr>
                  <a:spLocks noChangeArrowheads="1"/>
                </p:cNvSpPr>
                <p:nvPr/>
              </p:nvSpPr>
              <p:spPr bwMode="auto">
                <a:xfrm>
                  <a:off x="1392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6" name="AutoShape 159"/>
                <p:cNvSpPr>
                  <a:spLocks noChangeArrowheads="1"/>
                </p:cNvSpPr>
                <p:nvPr/>
              </p:nvSpPr>
              <p:spPr bwMode="auto">
                <a:xfrm>
                  <a:off x="1728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7" name="AutoShape 160"/>
                <p:cNvSpPr>
                  <a:spLocks noChangeArrowheads="1"/>
                </p:cNvSpPr>
                <p:nvPr/>
              </p:nvSpPr>
              <p:spPr bwMode="auto">
                <a:xfrm>
                  <a:off x="2160" y="2448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8" name="AutoShape 161"/>
                <p:cNvSpPr>
                  <a:spLocks noChangeArrowheads="1"/>
                </p:cNvSpPr>
                <p:nvPr/>
              </p:nvSpPr>
              <p:spPr bwMode="auto">
                <a:xfrm>
                  <a:off x="2064" y="2544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39" name="AutoShape 162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1296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36942" name="AutoShape 165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480" cy="480"/>
                </a:xfrm>
                <a:prstGeom prst="cube">
                  <a:avLst>
                    <a:gd name="adj" fmla="val 25000"/>
                  </a:avLst>
                </a:prstGeom>
                <a:gradFill rotWithShape="0">
                  <a:gsLst>
                    <a:gs pos="0">
                      <a:srgbClr val="0099CC"/>
                    </a:gs>
                    <a:gs pos="100000">
                      <a:srgbClr val="00475E"/>
                    </a:gs>
                  </a:gsLst>
                  <a:lin ang="0" scaled="1"/>
                </a:gradFill>
                <a:ln w="28575">
                  <a:solidFill>
                    <a:srgbClr val="00196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1500"/>
                    </a:spcBef>
                    <a:buBlip>
                      <a:blip r:embed="rId2"/>
                    </a:buBlip>
                    <a:defRPr sz="20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1pPr>
                  <a:lvl2pPr marL="742950" indent="-28575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2pPr>
                  <a:lvl3pPr marL="11430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3pPr>
                  <a:lvl4pPr marL="1600200" indent="-228600">
                    <a:spcBef>
                      <a:spcPts val="1500"/>
                    </a:spcBef>
                    <a:buBlip>
                      <a:blip r:embed="rId3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4pPr>
                  <a:lvl5pPr marL="2057400" indent="-228600">
                    <a:spcBef>
                      <a:spcPts val="1500"/>
                    </a:spcBef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5pPr>
                  <a:lvl6pPr marL="25146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6pPr>
                  <a:lvl7pPr marL="29718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7pPr>
                  <a:lvl8pPr marL="34290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8pPr>
                  <a:lvl9pPr marL="3886200" indent="-228600" eaLnBrk="0" fontAlgn="base" hangingPunct="0">
                    <a:spcBef>
                      <a:spcPts val="1500"/>
                    </a:spcBef>
                    <a:spcAft>
                      <a:spcPct val="0"/>
                    </a:spcAft>
                    <a:buBlip>
                      <a:blip r:embed="rId2"/>
                    </a:buBlip>
                    <a:defRPr sz="1600">
                      <a:solidFill>
                        <a:schemeClr val="tx1"/>
                      </a:solidFill>
                      <a:latin typeface="Cambria" panose="020405030504060302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</p:grpSp>
        </p:grpSp>
      </p:grpSp>
      <p:grpSp>
        <p:nvGrpSpPr>
          <p:cNvPr id="17" name="Group 224"/>
          <p:cNvGrpSpPr>
            <a:grpSpLocks/>
          </p:cNvGrpSpPr>
          <p:nvPr/>
        </p:nvGrpSpPr>
        <p:grpSpPr bwMode="auto">
          <a:xfrm flipH="1">
            <a:off x="4953000" y="2667000"/>
            <a:ext cx="3733800" cy="1066800"/>
            <a:chOff x="384" y="3456"/>
            <a:chExt cx="2352" cy="672"/>
          </a:xfrm>
        </p:grpSpPr>
        <p:grpSp>
          <p:nvGrpSpPr>
            <p:cNvPr id="18" name="Group 197" descr="chocolate"/>
            <p:cNvGrpSpPr>
              <a:grpSpLocks/>
            </p:cNvGrpSpPr>
            <p:nvPr/>
          </p:nvGrpSpPr>
          <p:grpSpPr bwMode="auto">
            <a:xfrm>
              <a:off x="384" y="3456"/>
              <a:ext cx="1680" cy="672"/>
              <a:chOff x="960" y="2448"/>
              <a:chExt cx="1680" cy="672"/>
            </a:xfrm>
          </p:grpSpPr>
          <p:sp>
            <p:nvSpPr>
              <p:cNvPr id="36914" name="AutoShape 198" descr="chocolate"/>
              <p:cNvSpPr>
                <a:spLocks noChangeArrowheads="1"/>
              </p:cNvSpPr>
              <p:nvPr/>
            </p:nvSpPr>
            <p:spPr bwMode="auto">
              <a:xfrm>
                <a:off x="1152" y="2448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15" name="AutoShape 199" descr="chocolate"/>
              <p:cNvSpPr>
                <a:spLocks noChangeArrowheads="1"/>
              </p:cNvSpPr>
              <p:nvPr/>
            </p:nvSpPr>
            <p:spPr bwMode="auto">
              <a:xfrm>
                <a:off x="1488" y="2448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16" name="AutoShape 200" descr="chocolate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17" name="AutoShape 201" descr="chocolate"/>
              <p:cNvSpPr>
                <a:spLocks noChangeArrowheads="1"/>
              </p:cNvSpPr>
              <p:nvPr/>
            </p:nvSpPr>
            <p:spPr bwMode="auto">
              <a:xfrm>
                <a:off x="1056" y="2544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18" name="AutoShape 202" descr="chocolate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19" name="AutoShape 203" descr="chocolate"/>
              <p:cNvSpPr>
                <a:spLocks noChangeArrowheads="1"/>
              </p:cNvSpPr>
              <p:nvPr/>
            </p:nvSpPr>
            <p:spPr bwMode="auto">
              <a:xfrm>
                <a:off x="1728" y="2544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20" name="AutoShape 204" descr="chocolate"/>
              <p:cNvSpPr>
                <a:spLocks noChangeArrowheads="1"/>
              </p:cNvSpPr>
              <p:nvPr/>
            </p:nvSpPr>
            <p:spPr bwMode="auto">
              <a:xfrm>
                <a:off x="2160" y="2448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21" name="AutoShape 205" descr="chocolate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22" name="AutoShape 206" descr="chocolate"/>
              <p:cNvSpPr>
                <a:spLocks noChangeArrowheads="1"/>
              </p:cNvSpPr>
              <p:nvPr/>
            </p:nvSpPr>
            <p:spPr bwMode="auto">
              <a:xfrm>
                <a:off x="960" y="2640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23" name="AutoShape 207" descr="chocolate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24" name="AutoShape 208" descr="chocolate"/>
              <p:cNvSpPr>
                <a:spLocks noChangeArrowheads="1"/>
              </p:cNvSpPr>
              <p:nvPr/>
            </p:nvSpPr>
            <p:spPr bwMode="auto">
              <a:xfrm>
                <a:off x="1632" y="2640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36925" name="AutoShape 209" descr="chocolate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480" cy="480"/>
              </a:xfrm>
              <a:prstGeom prst="cube">
                <a:avLst>
                  <a:gd name="adj" fmla="val 25000"/>
                </a:avLst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28575">
                <a:solidFill>
                  <a:srgbClr val="822B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ts val="1500"/>
                  </a:spcBef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1pPr>
                <a:lvl2pPr marL="742950" indent="-28575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2pPr>
                <a:lvl3pPr marL="11430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3pPr>
                <a:lvl4pPr marL="1600200" indent="-228600">
                  <a:spcBef>
                    <a:spcPts val="1500"/>
                  </a:spcBef>
                  <a:buBlip>
                    <a:blip r:embed="rId3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4pPr>
                <a:lvl5pPr marL="2057400" indent="-228600">
                  <a:spcBef>
                    <a:spcPts val="1500"/>
                  </a:spcBef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5pPr>
                <a:lvl6pPr marL="25146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6pPr>
                <a:lvl7pPr marL="29718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7pPr>
                <a:lvl8pPr marL="34290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8pPr>
                <a:lvl9pPr marL="3886200" indent="-228600" eaLnBrk="0" fontAlgn="base" hangingPunct="0">
                  <a:spcBef>
                    <a:spcPts val="1500"/>
                  </a:spcBef>
                  <a:spcAft>
                    <a:spcPct val="0"/>
                  </a:spcAft>
                  <a:buBlip>
                    <a:blip r:embed="rId2"/>
                  </a:buBlip>
                  <a:defRPr sz="1600">
                    <a:solidFill>
                      <a:schemeClr val="tx1"/>
                    </a:solidFill>
                    <a:latin typeface="Cambria" panose="020405030504060302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36908" name="AutoShape 211" descr="chocolate"/>
            <p:cNvSpPr>
              <a:spLocks noChangeArrowheads="1"/>
            </p:cNvSpPr>
            <p:nvPr/>
          </p:nvSpPr>
          <p:spPr bwMode="auto">
            <a:xfrm>
              <a:off x="1920" y="3456"/>
              <a:ext cx="480" cy="480"/>
            </a:xfrm>
            <a:prstGeom prst="cube">
              <a:avLst>
                <a:gd name="adj" fmla="val 25000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822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9" name="AutoShape 212" descr="chocolate"/>
            <p:cNvSpPr>
              <a:spLocks noChangeArrowheads="1"/>
            </p:cNvSpPr>
            <p:nvPr/>
          </p:nvSpPr>
          <p:spPr bwMode="auto">
            <a:xfrm>
              <a:off x="2256" y="3456"/>
              <a:ext cx="480" cy="480"/>
            </a:xfrm>
            <a:prstGeom prst="cube">
              <a:avLst>
                <a:gd name="adj" fmla="val 25000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822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10" name="AutoShape 214" descr="chocolate"/>
            <p:cNvSpPr>
              <a:spLocks noChangeArrowheads="1"/>
            </p:cNvSpPr>
            <p:nvPr/>
          </p:nvSpPr>
          <p:spPr bwMode="auto">
            <a:xfrm>
              <a:off x="1824" y="3552"/>
              <a:ext cx="480" cy="480"/>
            </a:xfrm>
            <a:prstGeom prst="cube">
              <a:avLst>
                <a:gd name="adj" fmla="val 25000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822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11" name="AutoShape 215" descr="chocolate"/>
            <p:cNvSpPr>
              <a:spLocks noChangeArrowheads="1"/>
            </p:cNvSpPr>
            <p:nvPr/>
          </p:nvSpPr>
          <p:spPr bwMode="auto">
            <a:xfrm>
              <a:off x="2160" y="3552"/>
              <a:ext cx="480" cy="480"/>
            </a:xfrm>
            <a:prstGeom prst="cube">
              <a:avLst>
                <a:gd name="adj" fmla="val 25000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822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12" name="AutoShape 219" descr="chocolate"/>
            <p:cNvSpPr>
              <a:spLocks noChangeArrowheads="1"/>
            </p:cNvSpPr>
            <p:nvPr/>
          </p:nvSpPr>
          <p:spPr bwMode="auto">
            <a:xfrm>
              <a:off x="1728" y="3648"/>
              <a:ext cx="480" cy="480"/>
            </a:xfrm>
            <a:prstGeom prst="cube">
              <a:avLst>
                <a:gd name="adj" fmla="val 25000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822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13" name="AutoShape 220" descr="chocolate"/>
            <p:cNvSpPr>
              <a:spLocks noChangeArrowheads="1"/>
            </p:cNvSpPr>
            <p:nvPr/>
          </p:nvSpPr>
          <p:spPr bwMode="auto">
            <a:xfrm>
              <a:off x="2064" y="3648"/>
              <a:ext cx="480" cy="480"/>
            </a:xfrm>
            <a:prstGeom prst="cube">
              <a:avLst>
                <a:gd name="adj" fmla="val 25000"/>
              </a:avLst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8575">
              <a:solidFill>
                <a:srgbClr val="822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871" name="WordArt 225"/>
          <p:cNvSpPr>
            <a:spLocks noChangeArrowheads="1" noChangeShapeType="1" noTextEdit="1"/>
          </p:cNvSpPr>
          <p:nvPr/>
        </p:nvSpPr>
        <p:spPr bwMode="auto">
          <a:xfrm>
            <a:off x="571500" y="357188"/>
            <a:ext cx="8215313" cy="771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000" b="1" kern="1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232"/>
          <p:cNvGrpSpPr>
            <a:grpSpLocks/>
          </p:cNvGrpSpPr>
          <p:nvPr/>
        </p:nvGrpSpPr>
        <p:grpSpPr bwMode="auto">
          <a:xfrm>
            <a:off x="2667000" y="1676400"/>
            <a:ext cx="1676400" cy="2057400"/>
            <a:chOff x="1920" y="2880"/>
            <a:chExt cx="1056" cy="1296"/>
          </a:xfrm>
        </p:grpSpPr>
        <p:sp>
          <p:nvSpPr>
            <p:cNvPr id="36883" name="AutoShape 233" descr="aqua"/>
            <p:cNvSpPr>
              <a:spLocks noChangeArrowheads="1"/>
            </p:cNvSpPr>
            <p:nvPr/>
          </p:nvSpPr>
          <p:spPr bwMode="auto">
            <a:xfrm>
              <a:off x="2208" y="2880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4" name="AutoShape 234" descr="aqua"/>
            <p:cNvSpPr>
              <a:spLocks noChangeArrowheads="1"/>
            </p:cNvSpPr>
            <p:nvPr/>
          </p:nvSpPr>
          <p:spPr bwMode="auto">
            <a:xfrm>
              <a:off x="2112" y="2976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5" name="AutoShape 235" descr="aqua"/>
            <p:cNvSpPr>
              <a:spLocks noChangeArrowheads="1"/>
            </p:cNvSpPr>
            <p:nvPr/>
          </p:nvSpPr>
          <p:spPr bwMode="auto">
            <a:xfrm>
              <a:off x="2016" y="3072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6" name="AutoShape 236" descr="aqua"/>
            <p:cNvSpPr>
              <a:spLocks noChangeArrowheads="1"/>
            </p:cNvSpPr>
            <p:nvPr/>
          </p:nvSpPr>
          <p:spPr bwMode="auto">
            <a:xfrm>
              <a:off x="2208" y="3456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7" name="AutoShape 237" descr="aqua"/>
            <p:cNvSpPr>
              <a:spLocks noChangeArrowheads="1"/>
            </p:cNvSpPr>
            <p:nvPr/>
          </p:nvSpPr>
          <p:spPr bwMode="auto">
            <a:xfrm>
              <a:off x="2112" y="3552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8" name="AutoShape 238" descr="aqua"/>
            <p:cNvSpPr>
              <a:spLocks noChangeArrowheads="1"/>
            </p:cNvSpPr>
            <p:nvPr/>
          </p:nvSpPr>
          <p:spPr bwMode="auto">
            <a:xfrm>
              <a:off x="2016" y="3648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9" name="AutoShape 239" descr="aqua"/>
            <p:cNvSpPr>
              <a:spLocks noChangeArrowheads="1"/>
            </p:cNvSpPr>
            <p:nvPr/>
          </p:nvSpPr>
          <p:spPr bwMode="auto">
            <a:xfrm>
              <a:off x="1920" y="3744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0" name="AutoShape 240" descr="aqua"/>
            <p:cNvSpPr>
              <a:spLocks noChangeArrowheads="1"/>
            </p:cNvSpPr>
            <p:nvPr/>
          </p:nvSpPr>
          <p:spPr bwMode="auto">
            <a:xfrm>
              <a:off x="2544" y="3456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1" name="AutoShape 241" descr="aqua"/>
            <p:cNvSpPr>
              <a:spLocks noChangeArrowheads="1"/>
            </p:cNvSpPr>
            <p:nvPr/>
          </p:nvSpPr>
          <p:spPr bwMode="auto">
            <a:xfrm>
              <a:off x="2448" y="3552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2" name="AutoShape 242" descr="aqua"/>
            <p:cNvSpPr>
              <a:spLocks noChangeArrowheads="1"/>
            </p:cNvSpPr>
            <p:nvPr/>
          </p:nvSpPr>
          <p:spPr bwMode="auto">
            <a:xfrm>
              <a:off x="2352" y="3648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3" name="AutoShape 243" descr="aqua"/>
            <p:cNvSpPr>
              <a:spLocks noChangeArrowheads="1"/>
            </p:cNvSpPr>
            <p:nvPr/>
          </p:nvSpPr>
          <p:spPr bwMode="auto">
            <a:xfrm>
              <a:off x="2256" y="3744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4" name="AutoShape 244" descr="aqua"/>
            <p:cNvSpPr>
              <a:spLocks noChangeArrowheads="1"/>
            </p:cNvSpPr>
            <p:nvPr/>
          </p:nvSpPr>
          <p:spPr bwMode="auto">
            <a:xfrm>
              <a:off x="2544" y="3168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5" name="AutoShape 245" descr="aqua"/>
            <p:cNvSpPr>
              <a:spLocks noChangeArrowheads="1"/>
            </p:cNvSpPr>
            <p:nvPr/>
          </p:nvSpPr>
          <p:spPr bwMode="auto">
            <a:xfrm>
              <a:off x="2448" y="3264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6" name="AutoShape 246" descr="aqua"/>
            <p:cNvSpPr>
              <a:spLocks noChangeArrowheads="1"/>
            </p:cNvSpPr>
            <p:nvPr/>
          </p:nvSpPr>
          <p:spPr bwMode="auto">
            <a:xfrm>
              <a:off x="2352" y="3360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7" name="AutoShape 247" descr="aqua"/>
            <p:cNvSpPr>
              <a:spLocks noChangeArrowheads="1"/>
            </p:cNvSpPr>
            <p:nvPr/>
          </p:nvSpPr>
          <p:spPr bwMode="auto">
            <a:xfrm>
              <a:off x="2208" y="3168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8" name="AutoShape 248" descr="aqua"/>
            <p:cNvSpPr>
              <a:spLocks noChangeArrowheads="1"/>
            </p:cNvSpPr>
            <p:nvPr/>
          </p:nvSpPr>
          <p:spPr bwMode="auto">
            <a:xfrm>
              <a:off x="2112" y="3216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99" name="AutoShape 249" descr="aqua"/>
            <p:cNvSpPr>
              <a:spLocks noChangeArrowheads="1"/>
            </p:cNvSpPr>
            <p:nvPr/>
          </p:nvSpPr>
          <p:spPr bwMode="auto">
            <a:xfrm>
              <a:off x="2016" y="3312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0" name="AutoShape 250" descr="aqua"/>
            <p:cNvSpPr>
              <a:spLocks noChangeArrowheads="1"/>
            </p:cNvSpPr>
            <p:nvPr/>
          </p:nvSpPr>
          <p:spPr bwMode="auto">
            <a:xfrm>
              <a:off x="1920" y="3456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1" name="AutoShape 251" descr="aqua"/>
            <p:cNvSpPr>
              <a:spLocks noChangeArrowheads="1"/>
            </p:cNvSpPr>
            <p:nvPr/>
          </p:nvSpPr>
          <p:spPr bwMode="auto">
            <a:xfrm>
              <a:off x="2256" y="3456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2" name="AutoShape 252" descr="aqua"/>
            <p:cNvSpPr>
              <a:spLocks noChangeArrowheads="1"/>
            </p:cNvSpPr>
            <p:nvPr/>
          </p:nvSpPr>
          <p:spPr bwMode="auto">
            <a:xfrm>
              <a:off x="2544" y="2880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3" name="AutoShape 253" descr="aqua"/>
            <p:cNvSpPr>
              <a:spLocks noChangeArrowheads="1"/>
            </p:cNvSpPr>
            <p:nvPr/>
          </p:nvSpPr>
          <p:spPr bwMode="auto">
            <a:xfrm>
              <a:off x="2448" y="2976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4" name="AutoShape 254" descr="aqua"/>
            <p:cNvSpPr>
              <a:spLocks noChangeArrowheads="1"/>
            </p:cNvSpPr>
            <p:nvPr/>
          </p:nvSpPr>
          <p:spPr bwMode="auto">
            <a:xfrm>
              <a:off x="2352" y="3072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5" name="AutoShape 255" descr="aqua"/>
            <p:cNvSpPr>
              <a:spLocks noChangeArrowheads="1"/>
            </p:cNvSpPr>
            <p:nvPr/>
          </p:nvSpPr>
          <p:spPr bwMode="auto">
            <a:xfrm>
              <a:off x="1920" y="3168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906" name="AutoShape 256" descr="aqua"/>
            <p:cNvSpPr>
              <a:spLocks noChangeArrowheads="1"/>
            </p:cNvSpPr>
            <p:nvPr/>
          </p:nvSpPr>
          <p:spPr bwMode="auto">
            <a:xfrm>
              <a:off x="2256" y="3168"/>
              <a:ext cx="432" cy="432"/>
            </a:xfrm>
            <a:prstGeom prst="cube">
              <a:avLst>
                <a:gd name="adj" fmla="val 25000"/>
              </a:avLst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0" name="Group 266"/>
          <p:cNvGrpSpPr>
            <a:grpSpLocks/>
          </p:cNvGrpSpPr>
          <p:nvPr/>
        </p:nvGrpSpPr>
        <p:grpSpPr bwMode="auto">
          <a:xfrm>
            <a:off x="533400" y="1447800"/>
            <a:ext cx="1295400" cy="1295400"/>
            <a:chOff x="432" y="1008"/>
            <a:chExt cx="816" cy="816"/>
          </a:xfrm>
        </p:grpSpPr>
        <p:sp>
          <p:nvSpPr>
            <p:cNvPr id="36875" name="AutoShape 267"/>
            <p:cNvSpPr>
              <a:spLocks noChangeArrowheads="1"/>
            </p:cNvSpPr>
            <p:nvPr/>
          </p:nvSpPr>
          <p:spPr bwMode="auto">
            <a:xfrm>
              <a:off x="528" y="1296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76" name="AutoShape 268"/>
            <p:cNvSpPr>
              <a:spLocks noChangeArrowheads="1"/>
            </p:cNvSpPr>
            <p:nvPr/>
          </p:nvSpPr>
          <p:spPr bwMode="auto">
            <a:xfrm>
              <a:off x="432" y="1392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77" name="AutoShape 269"/>
            <p:cNvSpPr>
              <a:spLocks noChangeArrowheads="1"/>
            </p:cNvSpPr>
            <p:nvPr/>
          </p:nvSpPr>
          <p:spPr bwMode="auto">
            <a:xfrm>
              <a:off x="528" y="1008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78" name="AutoShape 270"/>
            <p:cNvSpPr>
              <a:spLocks noChangeArrowheads="1"/>
            </p:cNvSpPr>
            <p:nvPr/>
          </p:nvSpPr>
          <p:spPr bwMode="auto">
            <a:xfrm>
              <a:off x="816" y="1296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79" name="AutoShape 271"/>
            <p:cNvSpPr>
              <a:spLocks noChangeArrowheads="1"/>
            </p:cNvSpPr>
            <p:nvPr/>
          </p:nvSpPr>
          <p:spPr bwMode="auto">
            <a:xfrm>
              <a:off x="720" y="1392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0" name="AutoShape 272"/>
            <p:cNvSpPr>
              <a:spLocks noChangeArrowheads="1"/>
            </p:cNvSpPr>
            <p:nvPr/>
          </p:nvSpPr>
          <p:spPr bwMode="auto">
            <a:xfrm>
              <a:off x="816" y="1008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1" name="AutoShape 273"/>
            <p:cNvSpPr>
              <a:spLocks noChangeArrowheads="1"/>
            </p:cNvSpPr>
            <p:nvPr/>
          </p:nvSpPr>
          <p:spPr bwMode="auto">
            <a:xfrm>
              <a:off x="432" y="1104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6882" name="AutoShape 274"/>
            <p:cNvSpPr>
              <a:spLocks noChangeArrowheads="1"/>
            </p:cNvSpPr>
            <p:nvPr/>
          </p:nvSpPr>
          <p:spPr bwMode="auto">
            <a:xfrm>
              <a:off x="720" y="1104"/>
              <a:ext cx="432" cy="432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CC99"/>
                </a:gs>
                <a:gs pos="100000">
                  <a:srgbClr val="FFE3C7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B23B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500"/>
                </a:spcBef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spcBef>
                  <a:spcPts val="1500"/>
                </a:spcBef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spcBef>
                  <a:spcPts val="1500"/>
                </a:spcBef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spcBef>
                  <a:spcPts val="1500"/>
                </a:spcBef>
                <a:spcAft>
                  <a:spcPct val="0"/>
                </a:spcAft>
                <a:buBlip>
                  <a:blip r:embed="rId2"/>
                </a:buBlip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0" name="Заголовок 159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объёмы фигур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4" grpId="0" animBg="1"/>
      <p:bldP spid="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7914"/>
            <a:ext cx="8309137" cy="62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570</Words>
  <Application>Microsoft Office PowerPoint</Application>
  <PresentationFormat>Экран (4:3)</PresentationFormat>
  <Paragraphs>150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Презентация PowerPoint</vt:lpstr>
      <vt:lpstr>Прямоугольный параллелепипед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объёмы фигур</vt:lpstr>
      <vt:lpstr>Презентация PowerPoint</vt:lpstr>
      <vt:lpstr>Презентация PowerPoint</vt:lpstr>
      <vt:lpstr>Самостоятельная  работа</vt:lpstr>
      <vt:lpstr>Правильные ответы на вопросы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Соответствуют ли размеры нашего класса нормам СанПиН?</vt:lpstr>
      <vt:lpstr>Презентация PowerPoint</vt:lpstr>
      <vt:lpstr>Презентация PowerPoint</vt:lpstr>
      <vt:lpstr>Презентация PowerPoint</vt:lpstr>
      <vt:lpstr>Домашнее задание</vt:lpstr>
      <vt:lpstr>РЕФЛЕКСИЯ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ASUS</cp:lastModifiedBy>
  <cp:revision>30</cp:revision>
  <dcterms:created xsi:type="dcterms:W3CDTF">2013-11-07T15:08:08Z</dcterms:created>
  <dcterms:modified xsi:type="dcterms:W3CDTF">2020-01-21T17:17:14Z</dcterms:modified>
</cp:coreProperties>
</file>